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8" r:id="rId1"/>
    <p:sldMasterId id="2147483683" r:id="rId2"/>
    <p:sldMasterId id="2147483690" r:id="rId3"/>
  </p:sldMasterIdLst>
  <p:notesMasterIdLst>
    <p:notesMasterId r:id="rId17"/>
  </p:notesMasterIdLst>
  <p:sldIdLst>
    <p:sldId id="553" r:id="rId4"/>
    <p:sldId id="446" r:id="rId5"/>
    <p:sldId id="564" r:id="rId6"/>
    <p:sldId id="563" r:id="rId7"/>
    <p:sldId id="648" r:id="rId8"/>
    <p:sldId id="562" r:id="rId9"/>
    <p:sldId id="679" r:id="rId10"/>
    <p:sldId id="2147483527" r:id="rId11"/>
    <p:sldId id="2147483542" r:id="rId12"/>
    <p:sldId id="2147483543" r:id="rId13"/>
    <p:sldId id="2147483544" r:id="rId14"/>
    <p:sldId id="569" r:id="rId15"/>
    <p:sldId id="448" r:id="rId1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48"/>
    <a:srgbClr val="0D0D0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0D746A-2406-46F0-8D40-C1E54954A11E}" v="9" dt="2026-01-09T07:01:17.0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251"/>
    <p:restoredTop sz="95026" autoAdjust="0"/>
  </p:normalViewPr>
  <p:slideViewPr>
    <p:cSldViewPr snapToGrid="0">
      <p:cViewPr varScale="1">
        <p:scale>
          <a:sx n="74" d="100"/>
          <a:sy n="74" d="100"/>
        </p:scale>
        <p:origin x="797" y="28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microsoft.com/office/2015/10/relationships/revisionInfo" Target="revisionInfo.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sumoto Megumi (松本 恵実)  " userId="2781826224_tp_box_2" providerId="OAuth2" clId="{16198CAF-08D3-4084-AA5F-EF62222FEC9B}"/>
    <pc:docChg chg="undo custSel addSld delSld modSld">
      <pc:chgData name="Matsumoto Megumi (松本 恵実)  " userId="2781826224_tp_box_2" providerId="OAuth2" clId="{16198CAF-08D3-4084-AA5F-EF62222FEC9B}" dt="2026-01-13T03:52:18.760" v="302" actId="1076"/>
      <pc:docMkLst>
        <pc:docMk/>
      </pc:docMkLst>
      <pc:sldChg chg="modSp mod">
        <pc:chgData name="Matsumoto Megumi (松本 恵実)  " userId="2781826224_tp_box_2" providerId="OAuth2" clId="{16198CAF-08D3-4084-AA5F-EF62222FEC9B}" dt="2026-01-13T02:04:57.715" v="296" actId="1076"/>
        <pc:sldMkLst>
          <pc:docMk/>
          <pc:sldMk cId="2828574031" sldId="569"/>
        </pc:sldMkLst>
        <pc:spChg chg="mod">
          <ac:chgData name="Matsumoto Megumi (松本 恵実)  " userId="2781826224_tp_box_2" providerId="OAuth2" clId="{16198CAF-08D3-4084-AA5F-EF62222FEC9B}" dt="2026-01-13T02:04:57.715" v="296" actId="1076"/>
          <ac:spMkLst>
            <pc:docMk/>
            <pc:sldMk cId="2828574031" sldId="569"/>
            <ac:spMk id="8" creationId="{A748C3E4-448B-D7AE-33C3-562756AEC9AE}"/>
          </ac:spMkLst>
        </pc:spChg>
        <pc:spChg chg="mod">
          <ac:chgData name="Matsumoto Megumi (松本 恵実)  " userId="2781826224_tp_box_2" providerId="OAuth2" clId="{16198CAF-08D3-4084-AA5F-EF62222FEC9B}" dt="2026-01-09T07:00:46.959" v="129" actId="20577"/>
          <ac:spMkLst>
            <pc:docMk/>
            <pc:sldMk cId="2828574031" sldId="569"/>
            <ac:spMk id="11" creationId="{294FBAC7-C802-E247-FFA9-6F1852D6538F}"/>
          </ac:spMkLst>
        </pc:spChg>
      </pc:sldChg>
      <pc:sldChg chg="addSp delSp modSp mod">
        <pc:chgData name="Matsumoto Megumi (松本 恵実)  " userId="2781826224_tp_box_2" providerId="OAuth2" clId="{16198CAF-08D3-4084-AA5F-EF62222FEC9B}" dt="2026-01-13T03:52:18.760" v="302" actId="1076"/>
        <pc:sldMkLst>
          <pc:docMk/>
          <pc:sldMk cId="1502901748" sldId="648"/>
        </pc:sldMkLst>
        <pc:spChg chg="mod">
          <ac:chgData name="Matsumoto Megumi (松本 恵実)  " userId="2781826224_tp_box_2" providerId="OAuth2" clId="{16198CAF-08D3-4084-AA5F-EF62222FEC9B}" dt="2026-01-13T03:52:18.760" v="302" actId="1076"/>
          <ac:spMkLst>
            <pc:docMk/>
            <pc:sldMk cId="1502901748" sldId="648"/>
            <ac:spMk id="7" creationId="{C3EB808C-B421-C1C5-0354-91FF21962D28}"/>
          </ac:spMkLst>
        </pc:spChg>
        <pc:graphicFrameChg chg="modGraphic">
          <ac:chgData name="Matsumoto Megumi (松本 恵実)  " userId="2781826224_tp_box_2" providerId="OAuth2" clId="{16198CAF-08D3-4084-AA5F-EF62222FEC9B}" dt="2026-01-08T06:55:42.977" v="12" actId="20577"/>
          <ac:graphicFrameMkLst>
            <pc:docMk/>
            <pc:sldMk cId="1502901748" sldId="648"/>
            <ac:graphicFrameMk id="5" creationId="{1A6F0A74-6647-DC50-AFF5-D6BE33E4EA1E}"/>
          </ac:graphicFrameMkLst>
        </pc:graphicFrameChg>
      </pc:sldChg>
      <pc:sldChg chg="modSp mod">
        <pc:chgData name="Matsumoto Megumi (松本 恵実)  " userId="2781826224_tp_box_2" providerId="OAuth2" clId="{16198CAF-08D3-4084-AA5F-EF62222FEC9B}" dt="2026-01-13T02:03:58.686" v="210" actId="20577"/>
        <pc:sldMkLst>
          <pc:docMk/>
          <pc:sldMk cId="3197581314" sldId="679"/>
        </pc:sldMkLst>
        <pc:spChg chg="mod">
          <ac:chgData name="Matsumoto Megumi (松本 恵実)  " userId="2781826224_tp_box_2" providerId="OAuth2" clId="{16198CAF-08D3-4084-AA5F-EF62222FEC9B}" dt="2026-01-13T02:03:58.686" v="210" actId="20577"/>
          <ac:spMkLst>
            <pc:docMk/>
            <pc:sldMk cId="3197581314" sldId="679"/>
            <ac:spMk id="25" creationId="{B20BBFB6-CA9F-7F93-3677-E7A6ADFE4F54}"/>
          </ac:spMkLst>
        </pc:spChg>
      </pc:sldChg>
      <pc:sldChg chg="modSp add del mod">
        <pc:chgData name="Matsumoto Megumi (松本 恵実)  " userId="2781826224_tp_box_2" providerId="OAuth2" clId="{16198CAF-08D3-4084-AA5F-EF62222FEC9B}" dt="2026-01-13T02:04:12.814" v="219" actId="20577"/>
        <pc:sldMkLst>
          <pc:docMk/>
          <pc:sldMk cId="1951016605" sldId="2147483542"/>
        </pc:sldMkLst>
        <pc:spChg chg="mod">
          <ac:chgData name="Matsumoto Megumi (松本 恵実)  " userId="2781826224_tp_box_2" providerId="OAuth2" clId="{16198CAF-08D3-4084-AA5F-EF62222FEC9B}" dt="2026-01-13T02:04:04.564" v="211" actId="20577"/>
          <ac:spMkLst>
            <pc:docMk/>
            <pc:sldMk cId="1951016605" sldId="2147483542"/>
            <ac:spMk id="2" creationId="{337DBAA6-0A4E-501E-6B7F-5C25E9F71DBC}"/>
          </ac:spMkLst>
        </pc:spChg>
        <pc:spChg chg="mod">
          <ac:chgData name="Matsumoto Megumi (松本 恵実)  " userId="2781826224_tp_box_2" providerId="OAuth2" clId="{16198CAF-08D3-4084-AA5F-EF62222FEC9B}" dt="2026-01-13T02:04:05.568" v="212" actId="20577"/>
          <ac:spMkLst>
            <pc:docMk/>
            <pc:sldMk cId="1951016605" sldId="2147483542"/>
            <ac:spMk id="5" creationId="{FB16EC1F-2E96-ABDD-A6AA-8DA1334BC4CD}"/>
          </ac:spMkLst>
        </pc:spChg>
        <pc:spChg chg="mod">
          <ac:chgData name="Matsumoto Megumi (松本 恵実)  " userId="2781826224_tp_box_2" providerId="OAuth2" clId="{16198CAF-08D3-4084-AA5F-EF62222FEC9B}" dt="2026-01-13T02:04:12.814" v="219" actId="20577"/>
          <ac:spMkLst>
            <pc:docMk/>
            <pc:sldMk cId="1951016605" sldId="2147483542"/>
            <ac:spMk id="27" creationId="{E7D636B0-F1CC-2FE1-2E68-CFD8106B3FDD}"/>
          </ac:spMkLst>
        </pc:spChg>
      </pc:sldChg>
      <pc:sldChg chg="modSp add del mod">
        <pc:chgData name="Matsumoto Megumi (松本 恵実)  " userId="2781826224_tp_box_2" providerId="OAuth2" clId="{16198CAF-08D3-4084-AA5F-EF62222FEC9B}" dt="2026-01-13T02:04:08.886" v="214" actId="20577"/>
        <pc:sldMkLst>
          <pc:docMk/>
          <pc:sldMk cId="345584156" sldId="2147483543"/>
        </pc:sldMkLst>
        <pc:spChg chg="mod">
          <ac:chgData name="Matsumoto Megumi (松本 恵実)  " userId="2781826224_tp_box_2" providerId="OAuth2" clId="{16198CAF-08D3-4084-AA5F-EF62222FEC9B}" dt="2026-01-13T02:04:07.660" v="213" actId="20577"/>
          <ac:spMkLst>
            <pc:docMk/>
            <pc:sldMk cId="345584156" sldId="2147483543"/>
            <ac:spMk id="2" creationId="{0CB4C71F-0085-FD3A-50B8-6E54996B9D73}"/>
          </ac:spMkLst>
        </pc:spChg>
        <pc:spChg chg="mod">
          <ac:chgData name="Matsumoto Megumi (松本 恵実)  " userId="2781826224_tp_box_2" providerId="OAuth2" clId="{16198CAF-08D3-4084-AA5F-EF62222FEC9B}" dt="2026-01-13T02:04:08.886" v="214" actId="20577"/>
          <ac:spMkLst>
            <pc:docMk/>
            <pc:sldMk cId="345584156" sldId="2147483543"/>
            <ac:spMk id="5" creationId="{912B6448-F991-7F87-4CA2-DC8D50E9F55B}"/>
          </ac:spMkLst>
        </pc:spChg>
      </pc:sldChg>
      <pc:sldChg chg="modSp add mod">
        <pc:chgData name="Matsumoto Megumi (松本 恵実)  " userId="2781826224_tp_box_2" providerId="OAuth2" clId="{16198CAF-08D3-4084-AA5F-EF62222FEC9B}" dt="2026-01-13T02:04:18.701" v="221" actId="20577"/>
        <pc:sldMkLst>
          <pc:docMk/>
          <pc:sldMk cId="2244299552" sldId="2147483544"/>
        </pc:sldMkLst>
        <pc:spChg chg="mod">
          <ac:chgData name="Matsumoto Megumi (松本 恵実)  " userId="2781826224_tp_box_2" providerId="OAuth2" clId="{16198CAF-08D3-4084-AA5F-EF62222FEC9B}" dt="2026-01-13T02:04:17.773" v="220" actId="20577"/>
          <ac:spMkLst>
            <pc:docMk/>
            <pc:sldMk cId="2244299552" sldId="2147483544"/>
            <ac:spMk id="2" creationId="{90BA501A-3CF3-1628-9341-9429FBE558BE}"/>
          </ac:spMkLst>
        </pc:spChg>
        <pc:spChg chg="mod">
          <ac:chgData name="Matsumoto Megumi (松本 恵実)  " userId="2781826224_tp_box_2" providerId="OAuth2" clId="{16198CAF-08D3-4084-AA5F-EF62222FEC9B}" dt="2026-01-13T02:04:18.701" v="221" actId="20577"/>
          <ac:spMkLst>
            <pc:docMk/>
            <pc:sldMk cId="2244299552" sldId="2147483544"/>
            <ac:spMk id="5" creationId="{61179E03-DE51-DD70-EEA1-F2CF003B16D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C75F72-840C-944F-8D21-0AE4FBB1AB9C}" type="datetimeFigureOut">
              <a:rPr kumimoji="1" lang="ja-JP" altLang="en-US" smtClean="0"/>
              <a:t>2026/1/26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1CC00C-8F62-6C48-B048-C042837E5924}" type="slidenum">
              <a:rPr kumimoji="1" lang="ja-JP" altLang="en-US" smtClean="0"/>
              <a:t>‹#›</a:t>
            </a:fld>
            <a:endParaRPr kumimoji="1" lang="ja-JP" altLang="en-US"/>
          </a:p>
        </p:txBody>
      </p:sp>
    </p:spTree>
    <p:extLst>
      <p:ext uri="{BB962C8B-B14F-4D97-AF65-F5344CB8AC3E}">
        <p14:creationId xmlns:p14="http://schemas.microsoft.com/office/powerpoint/2010/main" val="226080535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F3696F-E0E0-3C90-627B-BF41774EE88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158FA14-8FEF-774F-5ED1-BAC6A91E4CA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D3B373A-E50F-3972-8719-CF5A763F8D5E}"/>
              </a:ext>
            </a:extLst>
          </p:cNvPr>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914213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87A05D-059B-761C-10D5-E757BAAA541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4080598-A7A2-4958-27C5-83E23487DA5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573A9B3-CDD1-9ABD-9560-538920A9291A}"/>
              </a:ext>
            </a:extLst>
          </p:cNvPr>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9459235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2.xml"/><Relationship Id="rId1" Type="http://schemas.openxmlformats.org/officeDocument/2006/relationships/tags" Target="../tags/tag7.xml"/><Relationship Id="rId5" Type="http://schemas.openxmlformats.org/officeDocument/2006/relationships/image" Target="../media/image3.png"/><Relationship Id="rId4" Type="http://schemas.openxmlformats.org/officeDocument/2006/relationships/image" Target="../media/image12.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2.xml"/><Relationship Id="rId1" Type="http://schemas.openxmlformats.org/officeDocument/2006/relationships/tags" Target="../tags/tag8.xml"/><Relationship Id="rId5" Type="http://schemas.openxmlformats.org/officeDocument/2006/relationships/image" Target="../media/image3.png"/><Relationship Id="rId4" Type="http://schemas.openxmlformats.org/officeDocument/2006/relationships/image" Target="../media/image13.emf"/></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3.xml"/><Relationship Id="rId1" Type="http://schemas.openxmlformats.org/officeDocument/2006/relationships/tags" Target="../tags/tag10.xml"/><Relationship Id="rId5" Type="http://schemas.openxmlformats.org/officeDocument/2006/relationships/image" Target="../media/image5.png"/><Relationship Id="rId4" Type="http://schemas.openxmlformats.org/officeDocument/2006/relationships/image" Target="../media/image15.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3.xml"/><Relationship Id="rId1" Type="http://schemas.openxmlformats.org/officeDocument/2006/relationships/tags" Target="../tags/tag11.xml"/><Relationship Id="rId5" Type="http://schemas.openxmlformats.org/officeDocument/2006/relationships/image" Target="../media/image3.png"/><Relationship Id="rId4" Type="http://schemas.openxmlformats.org/officeDocument/2006/relationships/image" Target="../media/image16.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3.xml"/><Relationship Id="rId1" Type="http://schemas.openxmlformats.org/officeDocument/2006/relationships/tags" Target="../tags/tag12.xml"/><Relationship Id="rId5" Type="http://schemas.openxmlformats.org/officeDocument/2006/relationships/image" Target="../media/image3.png"/><Relationship Id="rId4" Type="http://schemas.openxmlformats.org/officeDocument/2006/relationships/image" Target="../media/image17.emf"/></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xml"/><Relationship Id="rId5" Type="http://schemas.openxmlformats.org/officeDocument/2006/relationships/image" Target="../media/image5.png"/><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13.bin"/><Relationship Id="rId7" Type="http://schemas.openxmlformats.org/officeDocument/2006/relationships/image" Target="../media/image21.emf"/><Relationship Id="rId2" Type="http://schemas.openxmlformats.org/officeDocument/2006/relationships/slideMaster" Target="../slideMasters/slideMaster3.xml"/><Relationship Id="rId1" Type="http://schemas.openxmlformats.org/officeDocument/2006/relationships/tags" Target="../tags/tag13.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image" Target="../media/image6.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3.png"/><Relationship Id="rId4" Type="http://schemas.openxmlformats.org/officeDocument/2006/relationships/image" Target="../media/image7.emf"/></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2.xml"/><Relationship Id="rId1" Type="http://schemas.openxmlformats.org/officeDocument/2006/relationships/tags" Target="../tags/tag6.xml"/><Relationship Id="rId5" Type="http://schemas.openxmlformats.org/officeDocument/2006/relationships/image" Target="../media/image5.png"/><Relationship Id="rId4" Type="http://schemas.openxmlformats.org/officeDocument/2006/relationships/image" Target="../media/image11.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B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058575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660EF211-A8C9-FBD7-5993-BD3CA45DEA37}"/>
              </a:ext>
            </a:extLst>
          </p:cNvPr>
          <p:cNvGraphicFramePr>
            <a:graphicFrameLocks noChangeAspect="1"/>
          </p:cNvGraphicFramePr>
          <p:nvPr userDrawn="1">
            <p:custDataLst>
              <p:tags r:id="rId1"/>
            </p:custDataLst>
            <p:extLst>
              <p:ext uri="{D42A27DB-BD31-4B8C-83A1-F6EECF244321}">
                <p14:modId xmlns:p14="http://schemas.microsoft.com/office/powerpoint/2010/main" val="358104889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660EF211-A8C9-FBD7-5993-BD3CA45DEA3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3500122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6EFBDC73-21D0-0696-0419-0FC3D51B89A0}"/>
              </a:ext>
            </a:extLst>
          </p:cNvPr>
          <p:cNvGraphicFramePr>
            <a:graphicFrameLocks noChangeAspect="1"/>
          </p:cNvGraphicFramePr>
          <p:nvPr userDrawn="1">
            <p:custDataLst>
              <p:tags r:id="rId1"/>
            </p:custDataLst>
            <p:extLst>
              <p:ext uri="{D42A27DB-BD31-4B8C-83A1-F6EECF244321}">
                <p14:modId xmlns:p14="http://schemas.microsoft.com/office/powerpoint/2010/main" val="356674818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6EFBDC73-21D0-0696-0419-0FC3D51B89A0}"/>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249632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09986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B19B92F-6F6E-3DDE-863A-9883C4F1634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グラフィックス 2">
            <a:extLst>
              <a:ext uri="{FF2B5EF4-FFF2-40B4-BE49-F238E27FC236}">
                <a16:creationId xmlns:a16="http://schemas.microsoft.com/office/drawing/2014/main" id="{89D25A5C-4991-69B7-0B3A-15262FD6E8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角丸四角形 7">
            <a:extLst>
              <a:ext uri="{FF2B5EF4-FFF2-40B4-BE49-F238E27FC236}">
                <a16:creationId xmlns:a16="http://schemas.microsoft.com/office/drawing/2014/main" id="{96396272-FA40-3CF7-F04A-5CA24DCE412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203781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BC_プロダクト資料表紙（社外秘）">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0288178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社外秘）">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F91F3E3-5E8B-CEEA-5B0C-9751AC1FAE35}"/>
              </a:ext>
            </a:extLst>
          </p:cNvPr>
          <p:cNvGraphicFramePr>
            <a:graphicFrameLocks noChangeAspect="1"/>
          </p:cNvGraphicFramePr>
          <p:nvPr userDrawn="1">
            <p:custDataLst>
              <p:tags r:id="rId1"/>
            </p:custDataLst>
            <p:extLst>
              <p:ext uri="{D42A27DB-BD31-4B8C-83A1-F6EECF244321}">
                <p14:modId xmlns:p14="http://schemas.microsoft.com/office/powerpoint/2010/main" val="420447950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AF91F3E3-5E8B-CEEA-5B0C-9751AC1FAE35}"/>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BF406BE2-E7B4-5DEE-2A15-44828EC77861}"/>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a:extLst>
              <a:ext uri="{FF2B5EF4-FFF2-40B4-BE49-F238E27FC236}">
                <a16:creationId xmlns:a16="http://schemas.microsoft.com/office/drawing/2014/main" id="{72558536-6266-01C4-08CD-2C75867A2DA5}"/>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4194666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社外秘）">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C1938CF5-D87B-1B41-1E9E-89E1C225D13A}"/>
              </a:ext>
            </a:extLst>
          </p:cNvPr>
          <p:cNvGraphicFramePr>
            <a:graphicFrameLocks noChangeAspect="1"/>
          </p:cNvGraphicFramePr>
          <p:nvPr userDrawn="1">
            <p:custDataLst>
              <p:tags r:id="rId1"/>
            </p:custDataLst>
            <p:extLst>
              <p:ext uri="{D42A27DB-BD31-4B8C-83A1-F6EECF244321}">
                <p14:modId xmlns:p14="http://schemas.microsoft.com/office/powerpoint/2010/main" val="28439967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C1938CF5-D87B-1B41-1E9E-89E1C225D13A}"/>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126548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社外秘）">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BCFADF5C-8D22-BA0B-F508-7C1C9547D04B}"/>
              </a:ext>
            </a:extLst>
          </p:cNvPr>
          <p:cNvGraphicFramePr>
            <a:graphicFrameLocks noChangeAspect="1"/>
          </p:cNvGraphicFramePr>
          <p:nvPr userDrawn="1">
            <p:custDataLst>
              <p:tags r:id="rId1"/>
            </p:custDataLst>
            <p:extLst>
              <p:ext uri="{D42A27DB-BD31-4B8C-83A1-F6EECF244321}">
                <p14:modId xmlns:p14="http://schemas.microsoft.com/office/powerpoint/2010/main" val="125130511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BCFADF5C-8D22-BA0B-F508-7C1C9547D04B}"/>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1247144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28447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最終ページ（社外秘）">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150B6717-0D80-2534-CC8A-14EB973E892E}"/>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5" name="グラフィックス 2">
            <a:extLst>
              <a:ext uri="{FF2B5EF4-FFF2-40B4-BE49-F238E27FC236}">
                <a16:creationId xmlns:a16="http://schemas.microsoft.com/office/drawing/2014/main" id="{9E2759ED-05F5-302F-7600-432C6B13AA83}"/>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角丸四角形 5">
            <a:extLst>
              <a:ext uri="{FF2B5EF4-FFF2-40B4-BE49-F238E27FC236}">
                <a16:creationId xmlns:a16="http://schemas.microsoft.com/office/drawing/2014/main" id="{4C46DA2B-9024-9A94-EB50-617BB47C1D6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社外秘</a:t>
            </a:r>
            <a:r>
              <a:rPr kumimoji="0" lang="en-US" altLang="ja-JP" sz="950" b="1" i="0" u="none" strike="noStrike" kern="0" cap="none" spc="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 / Internal Use Only</a:t>
            </a:r>
            <a:endPar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endParaRPr>
          </a:p>
        </p:txBody>
      </p:sp>
    </p:spTree>
    <p:extLst>
      <p:ext uri="{BB962C8B-B14F-4D97-AF65-F5344CB8AC3E}">
        <p14:creationId xmlns:p14="http://schemas.microsoft.com/office/powerpoint/2010/main" val="284248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F23D017-463D-AD4D-6C5C-98A759B8A938}"/>
              </a:ext>
            </a:extLst>
          </p:cNvPr>
          <p:cNvGraphicFramePr>
            <a:graphicFrameLocks noChangeAspect="1"/>
          </p:cNvGraphicFramePr>
          <p:nvPr userDrawn="1">
            <p:custDataLst>
              <p:tags r:id="rId1"/>
            </p:custDataLst>
            <p:extLst>
              <p:ext uri="{D42A27DB-BD31-4B8C-83A1-F6EECF244321}">
                <p14:modId xmlns:p14="http://schemas.microsoft.com/office/powerpoint/2010/main" val="39159485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BF23D017-463D-AD4D-6C5C-98A759B8A938}"/>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3E6674F4-4E75-A765-EA22-CCF341E56EE4}"/>
              </a:ext>
            </a:extLst>
          </p:cNvPr>
          <p:cNvSpPr/>
          <p:nvPr userDrawn="1"/>
        </p:nvSpPr>
        <p:spPr>
          <a:xfrm>
            <a:off x="10363200" y="3427413"/>
            <a:ext cx="1828800" cy="3430587"/>
          </a:xfrm>
          <a:prstGeom prst="triangle">
            <a:avLst>
              <a:gd name="adj" fmla="val 100000"/>
            </a:avLst>
          </a:prstGeom>
          <a:solidFill>
            <a:srgbClr val="00004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9122648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ノンブタイトル+ポイント＋コピーライト+ノンブル（社外秘）">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1EAD4E59-28AD-8011-D49B-AA05CE305F1B}"/>
              </a:ext>
            </a:extLst>
          </p:cNvPr>
          <p:cNvGraphicFramePr>
            <a:graphicFrameLocks noChangeAspect="1"/>
          </p:cNvGraphicFramePr>
          <p:nvPr userDrawn="1">
            <p:custDataLst>
              <p:tags r:id="rId1"/>
            </p:custDataLst>
            <p:extLst>
              <p:ext uri="{D42A27DB-BD31-4B8C-83A1-F6EECF244321}">
                <p14:modId xmlns:p14="http://schemas.microsoft.com/office/powerpoint/2010/main" val="3260221752"/>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4" name="think-cell data - do not delete" hidden="1">
                        <a:extLst>
                          <a:ext uri="{FF2B5EF4-FFF2-40B4-BE49-F238E27FC236}">
                            <a16:creationId xmlns:a16="http://schemas.microsoft.com/office/drawing/2014/main" id="{1EAD4E59-28AD-8011-D49B-AA05CE305F1B}"/>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タイトル 1">
            <a:extLst>
              <a:ext uri="{FF2B5EF4-FFF2-40B4-BE49-F238E27FC236}">
                <a16:creationId xmlns:a16="http://schemas.microsoft.com/office/drawing/2014/main" id="{62396C5A-2887-DAF5-DB7D-BA71B95CEC6B}"/>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10" name="スライド番号プレースホルダー 5">
            <a:extLst>
              <a:ext uri="{FF2B5EF4-FFF2-40B4-BE49-F238E27FC236}">
                <a16:creationId xmlns:a16="http://schemas.microsoft.com/office/drawing/2014/main" id="{0152C89B-FD9C-B243-5481-11F974C1190B}"/>
              </a:ext>
            </a:extLst>
          </p:cNvPr>
          <p:cNvSpPr txBox="1">
            <a:spLocks/>
          </p:cNvSpPr>
          <p:nvPr userDrawn="1"/>
        </p:nvSpPr>
        <p:spPr>
          <a:xfrm>
            <a:off x="11159836" y="6389895"/>
            <a:ext cx="729720" cy="365125"/>
          </a:xfrm>
          <a:prstGeom prst="rect">
            <a:avLst/>
          </a:prstGeom>
        </p:spPr>
        <p:txBody>
          <a:bodyPr vert="horz" lIns="0" tIns="45720" rIns="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E45AF0D7-7DAB-C943-A251-572CD5FC0461}" type="slidenum">
              <a:rPr lang="ja-JP" altLang="en-US" sz="700" smtClean="0">
                <a:solidFill>
                  <a:schemeClr val="bg1">
                    <a:lumMod val="75000"/>
                  </a:schemeClr>
                </a:solidFill>
                <a:latin typeface="Meiryo" panose="020B0604030504040204" pitchFamily="34" charset="-128"/>
                <a:ea typeface="Meiryo" panose="020B0604030504040204" pitchFamily="34" charset="-128"/>
              </a:rPr>
              <a:pPr/>
              <a:t>‹#›</a:t>
            </a:fld>
            <a:endParaRPr lang="ja-JP" altLang="en-US" sz="700">
              <a:solidFill>
                <a:schemeClr val="bg1">
                  <a:lumMod val="75000"/>
                </a:schemeClr>
              </a:solidFill>
              <a:latin typeface="Meiryo" panose="020B0604030504040204" pitchFamily="34" charset="-128"/>
              <a:ea typeface="Meiryo" panose="020B0604030504040204" pitchFamily="34" charset="-128"/>
            </a:endParaRPr>
          </a:p>
        </p:txBody>
      </p:sp>
      <p:pic>
        <p:nvPicPr>
          <p:cNvPr id="11" name="グラフィックス 10">
            <a:extLst>
              <a:ext uri="{FF2B5EF4-FFF2-40B4-BE49-F238E27FC236}">
                <a16:creationId xmlns:a16="http://schemas.microsoft.com/office/drawing/2014/main" id="{FCE2877E-7FDC-B33C-B88A-B5C8DFC80266}"/>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86310" y="6533996"/>
            <a:ext cx="813256" cy="94565"/>
          </a:xfrm>
          <a:prstGeom prst="rect">
            <a:avLst/>
          </a:prstGeom>
        </p:spPr>
      </p:pic>
      <p:sp>
        <p:nvSpPr>
          <p:cNvPr id="17" name="テキスト プレースホルダー 10">
            <a:extLst>
              <a:ext uri="{FF2B5EF4-FFF2-40B4-BE49-F238E27FC236}">
                <a16:creationId xmlns:a16="http://schemas.microsoft.com/office/drawing/2014/main" id="{76134E91-D5E0-C208-D77F-6417A8E26B3E}"/>
              </a:ext>
            </a:extLst>
          </p:cNvPr>
          <p:cNvSpPr>
            <a:spLocks noGrp="1"/>
          </p:cNvSpPr>
          <p:nvPr>
            <p:ph type="body" sz="quarter" idx="10" hasCustomPrompt="1"/>
          </p:nvPr>
        </p:nvSpPr>
        <p:spPr>
          <a:xfrm>
            <a:off x="1017118" y="1274352"/>
            <a:ext cx="10584865" cy="564262"/>
          </a:xfrm>
          <a:prstGeom prst="rect">
            <a:avLst/>
          </a:prstGeom>
        </p:spPr>
        <p:txBody>
          <a:bodyPr lIns="0" tIns="0" rIns="0" bIns="0" anchor="t"/>
          <a:lstStyle>
            <a:lvl1pPr marL="0" indent="0">
              <a:lnSpc>
                <a:spcPct val="120000"/>
              </a:lnSpc>
              <a:spcBef>
                <a:spcPts val="0"/>
              </a:spcBef>
              <a:buNone/>
              <a:defRPr sz="1600" b="1">
                <a:solidFill>
                  <a:schemeClr val="accent1"/>
                </a:solidFill>
                <a:latin typeface="Meiryo" panose="020B0604030504040204" pitchFamily="34" charset="-128"/>
                <a:ea typeface="Meiryo" panose="020B0604030504040204" pitchFamily="34" charset="-128"/>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a:t>サブタイトル、ダミーテキストダミーテキストダミーテキストダミーテキスト</a:t>
            </a:r>
            <a:endParaRPr lang="en-US" altLang="ja-JP" dirty="0"/>
          </a:p>
        </p:txBody>
      </p:sp>
      <p:pic>
        <p:nvPicPr>
          <p:cNvPr id="5" name="図 4">
            <a:extLst>
              <a:ext uri="{FF2B5EF4-FFF2-40B4-BE49-F238E27FC236}">
                <a16:creationId xmlns:a16="http://schemas.microsoft.com/office/drawing/2014/main" id="{7376EA70-C099-219D-087F-9AF76D320227}"/>
              </a:ext>
            </a:extLst>
          </p:cNvPr>
          <p:cNvPicPr>
            <a:picLocks noChangeAspect="1"/>
          </p:cNvPicPr>
          <p:nvPr userDrawn="1"/>
        </p:nvPicPr>
        <p:blipFill>
          <a:blip r:embed="rId7"/>
          <a:stretch>
            <a:fillRect/>
          </a:stretch>
        </p:blipFill>
        <p:spPr>
          <a:xfrm>
            <a:off x="552350" y="1185030"/>
            <a:ext cx="412894" cy="412894"/>
          </a:xfrm>
          <a:prstGeom prst="rect">
            <a:avLst/>
          </a:prstGeom>
        </p:spPr>
      </p:pic>
    </p:spTree>
    <p:extLst>
      <p:ext uri="{BB962C8B-B14F-4D97-AF65-F5344CB8AC3E}">
        <p14:creationId xmlns:p14="http://schemas.microsoft.com/office/powerpoint/2010/main" val="4101226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782A8865-E852-8779-AF4C-2BDBBCB2B487}"/>
              </a:ext>
            </a:extLst>
          </p:cNvPr>
          <p:cNvGraphicFramePr>
            <a:graphicFrameLocks noChangeAspect="1"/>
          </p:cNvGraphicFramePr>
          <p:nvPr userDrawn="1">
            <p:custDataLst>
              <p:tags r:id="rId1"/>
            </p:custDataLst>
            <p:extLst>
              <p:ext uri="{D42A27DB-BD31-4B8C-83A1-F6EECF244321}">
                <p14:modId xmlns:p14="http://schemas.microsoft.com/office/powerpoint/2010/main" val="187721923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782A8865-E852-8779-AF4C-2BDBBCB2B48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2178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533DB12E-609D-D2FB-C43A-2329E15DD741}"/>
              </a:ext>
            </a:extLst>
          </p:cNvPr>
          <p:cNvGraphicFramePr>
            <a:graphicFrameLocks noChangeAspect="1"/>
          </p:cNvGraphicFramePr>
          <p:nvPr userDrawn="1">
            <p:custDataLst>
              <p:tags r:id="rId1"/>
            </p:custDataLst>
            <p:extLst>
              <p:ext uri="{D42A27DB-BD31-4B8C-83A1-F6EECF244321}">
                <p14:modId xmlns:p14="http://schemas.microsoft.com/office/powerpoint/2010/main" val="11656601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533DB12E-609D-D2FB-C43A-2329E15DD74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553332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741011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最終ページ">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C77CBF0D-71DD-004F-EE3B-1BC6F28DA6D9}"/>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4" name="グラフィックス 2">
            <a:extLst>
              <a:ext uri="{FF2B5EF4-FFF2-40B4-BE49-F238E27FC236}">
                <a16:creationId xmlns:a16="http://schemas.microsoft.com/office/drawing/2014/main" id="{8A181A9D-4CFB-510D-DBA2-3B5A52B8D28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5052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4" name="Text Placeholder 3">
            <a:extLst>
              <a:ext uri="{FF2B5EF4-FFF2-40B4-BE49-F238E27FC236}">
                <a16:creationId xmlns:a16="http://schemas.microsoft.com/office/drawing/2014/main" id="{CF1B3F06-73C7-6284-A08A-6C7B04F7A52F}"/>
              </a:ext>
            </a:extLst>
          </p:cNvPr>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4066329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B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4681313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広告主・代理店限定）">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5544997-C74E-E0AD-F2FE-22461E7A2AF9}"/>
              </a:ext>
            </a:extLst>
          </p:cNvPr>
          <p:cNvGraphicFramePr>
            <a:graphicFrameLocks noChangeAspect="1"/>
          </p:cNvGraphicFramePr>
          <p:nvPr userDrawn="1">
            <p:custDataLst>
              <p:tags r:id="rId1"/>
            </p:custDataLst>
            <p:extLst>
              <p:ext uri="{D42A27DB-BD31-4B8C-83A1-F6EECF244321}">
                <p14:modId xmlns:p14="http://schemas.microsoft.com/office/powerpoint/2010/main" val="1948654237"/>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A5544997-C74E-E0AD-F2FE-22461E7A2AF9}"/>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519B8972-44D1-3802-EE60-A1BC5C5A16AB}"/>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a:extLst>
              <a:ext uri="{FF2B5EF4-FFF2-40B4-BE49-F238E27FC236}">
                <a16:creationId xmlns:a16="http://schemas.microsoft.com/office/drawing/2014/main" id="{84C091A5-862A-9941-5642-C4E70B372A8F}"/>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95399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tags" Target="../tags/tag5.xml"/><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10" Type="http://schemas.openxmlformats.org/officeDocument/2006/relationships/image" Target="../media/image10.emf"/><Relationship Id="rId4" Type="http://schemas.openxmlformats.org/officeDocument/2006/relationships/slideLayout" Target="../slideLayouts/slideLayout11.xml"/><Relationship Id="rId9" Type="http://schemas.openxmlformats.org/officeDocument/2006/relationships/oleObject" Target="../embeddings/oleObject5.bin"/></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image" Target="../media/image14.emf"/><Relationship Id="rId5" Type="http://schemas.openxmlformats.org/officeDocument/2006/relationships/slideLayout" Target="../slideLayouts/slideLayout18.xml"/><Relationship Id="rId10" Type="http://schemas.openxmlformats.org/officeDocument/2006/relationships/oleObject" Target="../embeddings/oleObject9.bin"/><Relationship Id="rId4" Type="http://schemas.openxmlformats.org/officeDocument/2006/relationships/slideLayout" Target="../slideLayouts/slideLayout17.xml"/><Relationship Id="rId9" Type="http://schemas.openxmlformats.org/officeDocument/2006/relationships/tags" Target="../tags/tag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2F3D157-6554-A029-2F49-45F5F3B53459}"/>
              </a:ext>
            </a:extLst>
          </p:cNvPr>
          <p:cNvGraphicFramePr>
            <a:graphicFrameLocks noChangeAspect="1"/>
          </p:cNvGraphicFramePr>
          <p:nvPr userDrawn="1">
            <p:custDataLst>
              <p:tags r:id="rId9"/>
            </p:custDataLst>
            <p:extLst>
              <p:ext uri="{D42A27DB-BD31-4B8C-83A1-F6EECF244321}">
                <p14:modId xmlns:p14="http://schemas.microsoft.com/office/powerpoint/2010/main" val="200601319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0" imgW="7772400" imgH="10058400" progId="TCLayout.ActiveDocument.1">
                  <p:embed/>
                </p:oleObj>
              </mc:Choice>
              <mc:Fallback>
                <p:oleObj name="think-cellスライド" r:id="rId10" imgW="7772400" imgH="10058400" progId="TCLayout.ActiveDocument.1">
                  <p:embed/>
                  <p:pic>
                    <p:nvPicPr>
                      <p:cNvPr id="2" name="think-cell data - do not delete" hidden="1">
                        <a:extLst>
                          <a:ext uri="{FF2B5EF4-FFF2-40B4-BE49-F238E27FC236}">
                            <a16:creationId xmlns:a16="http://schemas.microsoft.com/office/drawing/2014/main" id="{82F3D157-6554-A029-2F49-45F5F3B53459}"/>
                          </a:ext>
                        </a:extLst>
                      </p:cNvPr>
                      <p:cNvPicPr/>
                      <p:nvPr/>
                    </p:nvPicPr>
                    <p:blipFill>
                      <a:blip r:embed="rId11"/>
                      <a:stretch>
                        <a:fillRect/>
                      </a:stretch>
                    </p:blipFill>
                    <p:spPr>
                      <a:xfrm>
                        <a:off x="1588" y="1588"/>
                        <a:ext cx="1227" cy="1588"/>
                      </a:xfrm>
                      <a:prstGeom prst="rect">
                        <a:avLst/>
                      </a:prstGeom>
                    </p:spPr>
                  </p:pic>
                </p:oleObj>
              </mc:Fallback>
            </mc:AlternateContent>
          </a:graphicData>
        </a:graphic>
      </p:graphicFrame>
    </p:spTree>
    <p:extLst>
      <p:ext uri="{BB962C8B-B14F-4D97-AF65-F5344CB8AC3E}">
        <p14:creationId xmlns:p14="http://schemas.microsoft.com/office/powerpoint/2010/main" val="425435006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98" r:id="rId7"/>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userDrawn="1">
          <p15:clr>
            <a:srgbClr val="F26B43"/>
          </p15:clr>
        </p15:guide>
        <p15:guide id="2" pos="370" userDrawn="1">
          <p15:clr>
            <a:srgbClr val="F26B43"/>
          </p15:clr>
        </p15:guide>
        <p15:guide id="3" orient="horz" pos="368" userDrawn="1">
          <p15:clr>
            <a:srgbClr val="F26B43"/>
          </p15:clr>
        </p15:guide>
        <p15:guide id="4" pos="7310" userDrawn="1">
          <p15:clr>
            <a:srgbClr val="F26B43"/>
          </p15:clr>
        </p15:guide>
        <p15:guide id="5" pos="3840" userDrawn="1">
          <p15:clr>
            <a:srgbClr val="5ACBF0"/>
          </p15:clr>
        </p15:guide>
        <p15:guide id="6" orient="horz" pos="2160"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E3A16E3-0D66-247C-8444-14352335CDBC}"/>
              </a:ext>
            </a:extLst>
          </p:cNvPr>
          <p:cNvGraphicFramePr>
            <a:graphicFrameLocks noChangeAspect="1"/>
          </p:cNvGraphicFramePr>
          <p:nvPr userDrawn="1">
            <p:custDataLst>
              <p:tags r:id="rId8"/>
            </p:custDataLst>
            <p:extLst>
              <p:ext uri="{D42A27DB-BD31-4B8C-83A1-F6EECF244321}">
                <p14:modId xmlns:p14="http://schemas.microsoft.com/office/powerpoint/2010/main" val="29894134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9" imgW="7772400" imgH="10058400" progId="TCLayout.ActiveDocument.1">
                  <p:embed/>
                </p:oleObj>
              </mc:Choice>
              <mc:Fallback>
                <p:oleObj name="think-cellスライド" r:id="rId9" imgW="7772400" imgH="10058400" progId="TCLayout.ActiveDocument.1">
                  <p:embed/>
                  <p:pic>
                    <p:nvPicPr>
                      <p:cNvPr id="3" name="think-cell data - do not delete" hidden="1">
                        <a:extLst>
                          <a:ext uri="{FF2B5EF4-FFF2-40B4-BE49-F238E27FC236}">
                            <a16:creationId xmlns:a16="http://schemas.microsoft.com/office/drawing/2014/main" id="{8E3A16E3-0D66-247C-8444-14352335CDBC}"/>
                          </a:ext>
                        </a:extLst>
                      </p:cNvPr>
                      <p:cNvPicPr/>
                      <p:nvPr/>
                    </p:nvPicPr>
                    <p:blipFill>
                      <a:blip r:embed="rId10"/>
                      <a:stretch>
                        <a:fillRect/>
                      </a:stretch>
                    </p:blipFill>
                    <p:spPr>
                      <a:xfrm>
                        <a:off x="1588" y="1588"/>
                        <a:ext cx="1227" cy="1588"/>
                      </a:xfrm>
                      <a:prstGeom prst="rect">
                        <a:avLst/>
                      </a:prstGeom>
                    </p:spPr>
                  </p:pic>
                </p:oleObj>
              </mc:Fallback>
            </mc:AlternateContent>
          </a:graphicData>
        </a:graphic>
      </p:graphicFrame>
      <p:sp>
        <p:nvSpPr>
          <p:cNvPr id="2" name="角丸四角形 1">
            <a:extLst>
              <a:ext uri="{FF2B5EF4-FFF2-40B4-BE49-F238E27FC236}">
                <a16:creationId xmlns:a16="http://schemas.microsoft.com/office/drawing/2014/main" id="{3AC2D241-C39D-AA11-5E21-E9DECFC095B5}"/>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1509763276"/>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userDrawn="1">
          <p15:clr>
            <a:srgbClr val="F26B43"/>
          </p15:clr>
        </p15:guide>
        <p15:guide id="2" pos="370" userDrawn="1">
          <p15:clr>
            <a:srgbClr val="F26B43"/>
          </p15:clr>
        </p15:guide>
        <p15:guide id="3" pos="7310" userDrawn="1">
          <p15:clr>
            <a:srgbClr val="F26B43"/>
          </p15:clr>
        </p15:guide>
        <p15:guide id="4" orient="horz" pos="3952" userDrawn="1">
          <p15:clr>
            <a:srgbClr val="F26B43"/>
          </p15:clr>
        </p15:guide>
        <p15:guide id="5" pos="3840" userDrawn="1">
          <p15:clr>
            <a:srgbClr val="5ACBF0"/>
          </p15:clr>
        </p15:guide>
        <p15:guide id="6" orient="horz" pos="2160" userDrawn="1">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77668A6-A60D-7DD9-A9AE-DAEC49DC115E}"/>
              </a:ext>
            </a:extLst>
          </p:cNvPr>
          <p:cNvGraphicFramePr>
            <a:graphicFrameLocks noChangeAspect="1"/>
          </p:cNvGraphicFramePr>
          <p:nvPr userDrawn="1">
            <p:custDataLst>
              <p:tags r:id="rId9"/>
            </p:custDataLst>
            <p:extLst>
              <p:ext uri="{D42A27DB-BD31-4B8C-83A1-F6EECF244321}">
                <p14:modId xmlns:p14="http://schemas.microsoft.com/office/powerpoint/2010/main" val="263439859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0" imgW="7772400" imgH="10058400" progId="TCLayout.ActiveDocument.1">
                  <p:embed/>
                </p:oleObj>
              </mc:Choice>
              <mc:Fallback>
                <p:oleObj name="think-cellスライド" r:id="rId10" imgW="7772400" imgH="10058400" progId="TCLayout.ActiveDocument.1">
                  <p:embed/>
                  <p:pic>
                    <p:nvPicPr>
                      <p:cNvPr id="3" name="think-cell data - do not delete" hidden="1">
                        <a:extLst>
                          <a:ext uri="{FF2B5EF4-FFF2-40B4-BE49-F238E27FC236}">
                            <a16:creationId xmlns:a16="http://schemas.microsoft.com/office/drawing/2014/main" id="{B77668A6-A60D-7DD9-A9AE-DAEC49DC115E}"/>
                          </a:ext>
                        </a:extLst>
                      </p:cNvPr>
                      <p:cNvPicPr/>
                      <p:nvPr/>
                    </p:nvPicPr>
                    <p:blipFill>
                      <a:blip r:embed="rId11"/>
                      <a:stretch>
                        <a:fillRect/>
                      </a:stretch>
                    </p:blipFill>
                    <p:spPr>
                      <a:xfrm>
                        <a:off x="1588" y="1588"/>
                        <a:ext cx="1227" cy="1588"/>
                      </a:xfrm>
                      <a:prstGeom prst="rect">
                        <a:avLst/>
                      </a:prstGeom>
                    </p:spPr>
                  </p:pic>
                </p:oleObj>
              </mc:Fallback>
            </mc:AlternateContent>
          </a:graphicData>
        </a:graphic>
      </p:graphicFrame>
      <p:sp>
        <p:nvSpPr>
          <p:cNvPr id="2" name="角丸四角形 1">
            <a:extLst>
              <a:ext uri="{FF2B5EF4-FFF2-40B4-BE49-F238E27FC236}">
                <a16:creationId xmlns:a16="http://schemas.microsoft.com/office/drawing/2014/main" id="{D971B38B-A59C-FCBD-F26A-C9389F670A63}"/>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社外秘</a:t>
            </a:r>
            <a:r>
              <a:rPr kumimoji="0" lang="en-US" altLang="ja-JP" sz="950" b="1" i="0" u="none" strike="noStrike" kern="0" cap="none" spc="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 / Internal Use Only</a:t>
            </a:r>
            <a:endPar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endParaRPr>
          </a:p>
        </p:txBody>
      </p:sp>
    </p:spTree>
    <p:extLst>
      <p:ext uri="{BB962C8B-B14F-4D97-AF65-F5344CB8AC3E}">
        <p14:creationId xmlns:p14="http://schemas.microsoft.com/office/powerpoint/2010/main" val="250308891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userDrawn="1">
          <p15:clr>
            <a:srgbClr val="F26B43"/>
          </p15:clr>
        </p15:guide>
        <p15:guide id="2" pos="370" userDrawn="1">
          <p15:clr>
            <a:srgbClr val="F26B43"/>
          </p15:clr>
        </p15:guide>
        <p15:guide id="3" orient="horz" pos="368" userDrawn="1">
          <p15:clr>
            <a:srgbClr val="F26B43"/>
          </p15:clr>
        </p15:guide>
        <p15:guide id="4" pos="7310" userDrawn="1">
          <p15:clr>
            <a:srgbClr val="F26B43"/>
          </p15:clr>
        </p15:guide>
        <p15:guide id="5" pos="3840" userDrawn="1">
          <p15:clr>
            <a:srgbClr val="5ACBF0"/>
          </p15:clr>
        </p15:guide>
        <p15:guide id="6" orient="horz" pos="2160" userDrawn="1">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5.jpeg"/><Relationship Id="rId1" Type="http://schemas.openxmlformats.org/officeDocument/2006/relationships/slideLayout" Target="../slideLayouts/slideLayout11.xml"/><Relationship Id="rId4" Type="http://schemas.openxmlformats.org/officeDocument/2006/relationships/image" Target="../media/image32.emf"/></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1.png"/><Relationship Id="rId1" Type="http://schemas.openxmlformats.org/officeDocument/2006/relationships/slideLayout" Target="../slideLayouts/slideLayout11.xml"/><Relationship Id="rId4" Type="http://schemas.openxmlformats.org/officeDocument/2006/relationships/image" Target="../media/image33.emf"/></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0.xml"/><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hyperlink" Target="https://s.yimg.jp/dl/displayads-guarantee/01/2026/displayads-guarantee_salessheet_toppage_topics_pr_2026H1.zip" TargetMode="Externa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hyperlink" Target="https://s.yimg.jp/dl/displayads-guarantee/01/2026/displayads-guarantee_salessheet_toppage_topics_pr_2026H1.zip" TargetMode="Externa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hyperlink" Target="https://s.yimg.jp/dl/displayads-guarantee/01/2026/displayads-guarantee_Specialfeature_news_2026H1.zip" TargetMode="Externa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jpeg"/><Relationship Id="rId7"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jpeg"/></Relationships>
</file>

<file path=ppt/slides/_rels/slide9.xml.rels><?xml version="1.0" encoding="UTF-8" standalone="yes"?>
<Relationships xmlns="http://schemas.openxmlformats.org/package/2006/relationships"><Relationship Id="rId8" Type="http://schemas.openxmlformats.org/officeDocument/2006/relationships/image" Target="../media/image33.emf"/><Relationship Id="rId3" Type="http://schemas.openxmlformats.org/officeDocument/2006/relationships/image" Target="../media/image30.png"/><Relationship Id="rId7" Type="http://schemas.openxmlformats.org/officeDocument/2006/relationships/image" Target="../media/image32.emf"/><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25.jpeg"/><Relationship Id="rId5" Type="http://schemas.openxmlformats.org/officeDocument/2006/relationships/image" Target="../media/image31.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テキスト プレースホルダー 5">
            <a:extLst>
              <a:ext uri="{FF2B5EF4-FFF2-40B4-BE49-F238E27FC236}">
                <a16:creationId xmlns:a16="http://schemas.microsoft.com/office/drawing/2014/main" id="{9941C0A3-571E-8015-F1A7-BA7FD150852E}"/>
              </a:ext>
            </a:extLst>
          </p:cNvPr>
          <p:cNvSpPr>
            <a:spLocks noGrp="1" noChangeArrowheads="1"/>
          </p:cNvSpPr>
          <p:nvPr>
            <p:ph type="body"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Yahoo! JAPAN</a:t>
            </a:r>
            <a:r>
              <a:rPr lang="ja-JP" altLang="en-US" dirty="0">
                <a:latin typeface="メイリオ" panose="020B0604030504040204" pitchFamily="34" charset="-128"/>
                <a:ea typeface="メイリオ" panose="020B0604030504040204" pitchFamily="34" charset="-128"/>
              </a:rPr>
              <a:t>トップページ　トピックス</a:t>
            </a:r>
            <a:r>
              <a:rPr lang="en-US" altLang="ja-JP" dirty="0">
                <a:latin typeface="メイリオ" panose="020B0604030504040204" pitchFamily="34" charset="-128"/>
                <a:ea typeface="メイリオ" panose="020B0604030504040204" pitchFamily="34" charset="-128"/>
              </a:rPr>
              <a:t>PR</a:t>
            </a:r>
            <a:br>
              <a:rPr lang="en-US" altLang="ja-JP" dirty="0">
                <a:latin typeface="メイリオ" panose="020B0604030504040204" pitchFamily="34" charset="-128"/>
                <a:ea typeface="メイリオ" panose="020B0604030504040204" pitchFamily="34" charset="-128"/>
              </a:rPr>
            </a:br>
            <a:r>
              <a:rPr lang="ja-JP" altLang="en-US" dirty="0">
                <a:latin typeface="メイリオ" panose="020B0604030504040204" pitchFamily="34" charset="-128"/>
                <a:ea typeface="メイリオ" panose="020B0604030504040204" pitchFamily="34" charset="-128"/>
              </a:rPr>
              <a:t>特別価格キャンペーンのご案内</a:t>
            </a:r>
          </a:p>
          <a:p>
            <a:pPr eaLnBrk="1" hangingPunct="1"/>
            <a:endParaRPr lang="ja-JP" altLang="en-US" dirty="0">
              <a:latin typeface="メイリオ" panose="020B0604030504040204" pitchFamily="34" charset="-128"/>
              <a:ea typeface="メイリオ" panose="020B0604030504040204" pitchFamily="34" charset="-128"/>
            </a:endParaRPr>
          </a:p>
        </p:txBody>
      </p:sp>
      <p:sp>
        <p:nvSpPr>
          <p:cNvPr id="10243" name="テキスト プレースホルダー 6">
            <a:extLst>
              <a:ext uri="{FF2B5EF4-FFF2-40B4-BE49-F238E27FC236}">
                <a16:creationId xmlns:a16="http://schemas.microsoft.com/office/drawing/2014/main" id="{3D85EFA8-7C57-5851-ACF9-310414B31A82}"/>
              </a:ext>
            </a:extLst>
          </p:cNvPr>
          <p:cNvSpPr>
            <a:spLocks noGrp="1" noChangeArrowheads="1"/>
          </p:cNvSpPr>
          <p:nvPr>
            <p:ph type="body"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eaLnBrk="1" hangingPunct="1"/>
            <a:r>
              <a:rPr lang="en-US" altLang="ja-JP" dirty="0">
                <a:latin typeface="メイリオ"/>
                <a:ea typeface="メイリオ"/>
              </a:rPr>
              <a:t>2026/1/14</a:t>
            </a:r>
          </a:p>
        </p:txBody>
      </p:sp>
      <p:sp>
        <p:nvSpPr>
          <p:cNvPr id="10241" name="テキスト プレースホルダー 4">
            <a:extLst>
              <a:ext uri="{FF2B5EF4-FFF2-40B4-BE49-F238E27FC236}">
                <a16:creationId xmlns:a16="http://schemas.microsoft.com/office/drawing/2014/main" id="{2385609C-6A75-C700-DE67-38D7C4A93406}"/>
              </a:ext>
            </a:extLst>
          </p:cNvPr>
          <p:cNvSpPr>
            <a:spLocks noGrp="1" noChangeArrowheads="1"/>
          </p:cNvSpPr>
          <p:nvPr>
            <p:ph type="body" sz="quarter" idx="12"/>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spcBef>
                <a:spcPct val="0"/>
              </a:spcBef>
            </a:pPr>
            <a:r>
              <a:rPr lang="en-US" altLang="ja-JP" dirty="0">
                <a:latin typeface="メイリオ" panose="020B0604030504040204" pitchFamily="34" charset="-128"/>
                <a:ea typeface="メイリオ" panose="020B0604030504040204" pitchFamily="34" charset="-128"/>
              </a:rPr>
              <a:t>LINE</a:t>
            </a:r>
            <a:r>
              <a:rPr lang="ja-JP" altLang="en-US" dirty="0">
                <a:latin typeface="メイリオ" panose="020B0604030504040204" pitchFamily="34" charset="-128"/>
                <a:ea typeface="メイリオ" panose="020B0604030504040204" pitchFamily="34" charset="-128"/>
              </a:rPr>
              <a:t>ヤフー株式会社</a:t>
            </a:r>
            <a:endParaRPr lang="en-US" altLang="ja-JP" dirty="0">
              <a:latin typeface="メイリオ" panose="020B0604030504040204" pitchFamily="34" charset="-128"/>
              <a:ea typeface="メイリオ" panose="020B0604030504040204" pitchFamily="34" charset="-128"/>
            </a:endParaRPr>
          </a:p>
        </p:txBody>
      </p:sp>
      <p:sp>
        <p:nvSpPr>
          <p:cNvPr id="2" name="角丸四角形 1">
            <a:extLst>
              <a:ext uri="{FF2B5EF4-FFF2-40B4-BE49-F238E27FC236}">
                <a16:creationId xmlns:a16="http://schemas.microsoft.com/office/drawing/2014/main" id="{F154551B-3C5F-85AD-573E-7C83B193229C}"/>
              </a:ext>
            </a:extLst>
          </p:cNvPr>
          <p:cNvSpPr/>
          <p:nvPr/>
        </p:nvSpPr>
        <p:spPr>
          <a:xfrm>
            <a:off x="587375" y="1123249"/>
            <a:ext cx="3922841" cy="4096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B7B602A4-188A-A559-452B-50FAF140703D}"/>
              </a:ext>
            </a:extLst>
          </p:cNvPr>
          <p:cNvSpPr txBox="1"/>
          <p:nvPr/>
        </p:nvSpPr>
        <p:spPr>
          <a:xfrm>
            <a:off x="587375" y="1209176"/>
            <a:ext cx="3922841" cy="276999"/>
          </a:xfrm>
          <a:prstGeom prst="rect">
            <a:avLst/>
          </a:prstGeom>
          <a:noFill/>
          <a:ln>
            <a:noFill/>
          </a:ln>
        </p:spPr>
        <p:txBody>
          <a:bodyPr wrap="square">
            <a:spAutoFit/>
          </a:bodyPr>
          <a:lstStyle/>
          <a:p>
            <a:pPr algn="ctr" eaLnBrk="1" hangingPunct="1"/>
            <a:r>
              <a:rPr lang="en-US" altLang="ja-JP" sz="1200" b="1" dirty="0">
                <a:solidFill>
                  <a:schemeClr val="tx2"/>
                </a:solidFill>
                <a:latin typeface="メイリオ" panose="020B0604030504040204" pitchFamily="34" charset="-128"/>
                <a:ea typeface="メイリオ" panose="020B0604030504040204" pitchFamily="34" charset="-128"/>
              </a:rPr>
              <a:t>LINE</a:t>
            </a:r>
            <a:r>
              <a:rPr lang="ja-JP" altLang="en-US" sz="1200" b="1" dirty="0">
                <a:solidFill>
                  <a:schemeClr val="tx2"/>
                </a:solidFill>
                <a:latin typeface="メイリオ" panose="020B0604030504040204" pitchFamily="34" charset="-128"/>
                <a:ea typeface="メイリオ" panose="020B0604030504040204" pitchFamily="34" charset="-128"/>
              </a:rPr>
              <a:t>ヤフー広告 ディスプレイ広告（予約型）</a:t>
            </a:r>
          </a:p>
        </p:txBody>
      </p:sp>
    </p:spTree>
    <p:extLst>
      <p:ext uri="{BB962C8B-B14F-4D97-AF65-F5344CB8AC3E}">
        <p14:creationId xmlns:p14="http://schemas.microsoft.com/office/powerpoint/2010/main" val="3275889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FD3223-B642-A6CD-0402-CA39D4C39886}"/>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0CB4C71F-0085-FD3A-50B8-6E54996B9D73}"/>
              </a:ext>
            </a:extLst>
          </p:cNvPr>
          <p:cNvSpPr>
            <a:spLocks noGrp="1"/>
          </p:cNvSpPr>
          <p:nvPr>
            <p:ph type="ctrTitle"/>
          </p:nvPr>
        </p:nvSpPr>
        <p:spPr/>
        <p:txBody>
          <a:bodyPr/>
          <a:lstStyle/>
          <a:p>
            <a:r>
              <a:rPr lang="en-US" altLang="ja-JP" sz="2400" dirty="0"/>
              <a:t>Yahoo! JAPAN</a:t>
            </a:r>
            <a:r>
              <a:rPr lang="ja-JP" altLang="en-US" sz="2400" dirty="0"/>
              <a:t>トップページ　トピックス</a:t>
            </a:r>
            <a:r>
              <a:rPr lang="en-US" altLang="ja-JP" sz="2400" dirty="0"/>
              <a:t>PR</a:t>
            </a:r>
            <a:r>
              <a:rPr lang="ja-JP" altLang="en-US" sz="2400" dirty="0"/>
              <a:t>　</a:t>
            </a:r>
            <a:r>
              <a:rPr lang="en-US" altLang="ja-JP" sz="2400" dirty="0"/>
              <a:t>SP</a:t>
            </a:r>
            <a:r>
              <a:rPr lang="ja-JP" altLang="en-US" sz="2400" dirty="0"/>
              <a:t>（オールリーチ）</a:t>
            </a:r>
            <a:br>
              <a:rPr lang="ja-JP" altLang="en-US" sz="2400" dirty="0"/>
            </a:br>
            <a:endParaRPr kumimoji="1" lang="ja-JP" altLang="en-US" sz="2400" dirty="0"/>
          </a:p>
        </p:txBody>
      </p:sp>
      <p:sp>
        <p:nvSpPr>
          <p:cNvPr id="20" name="片側の 2 つの角を丸めた四角形 26">
            <a:extLst>
              <a:ext uri="{FF2B5EF4-FFF2-40B4-BE49-F238E27FC236}">
                <a16:creationId xmlns:a16="http://schemas.microsoft.com/office/drawing/2014/main" id="{1C49A47E-09C9-0494-5992-EC4A60F01177}"/>
              </a:ext>
            </a:extLst>
          </p:cNvPr>
          <p:cNvSpPr/>
          <p:nvPr/>
        </p:nvSpPr>
        <p:spPr>
          <a:xfrm>
            <a:off x="755414" y="1208880"/>
            <a:ext cx="2321273" cy="601299"/>
          </a:xfrm>
          <a:prstGeom prst="round2SameRect">
            <a:avLst>
              <a:gd name="adj1" fmla="val 0"/>
              <a:gd name="adj2" fmla="val 0"/>
            </a:avLst>
          </a:prstGeom>
          <a:solidFill>
            <a:srgbClr val="00003E"/>
          </a:solidFill>
          <a:ln w="25400" cap="flat" cmpd="sng" algn="ctr">
            <a:solidFill>
              <a:srgbClr val="002060"/>
            </a:solid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5F5F5"/>
                </a:solidFill>
                <a:effectLst/>
                <a:uLnTx/>
                <a:uFillTx/>
                <a:latin typeface="メイリオ" panose="020B0604030504040204" pitchFamily="50" charset="-128"/>
                <a:ea typeface="メイリオ" panose="020B0604030504040204" pitchFamily="50" charset="-128"/>
              </a:rPr>
              <a:t>　スマートフォン</a:t>
            </a:r>
            <a:endParaRPr kumimoji="0" lang="en-US" altLang="ja-JP" sz="1600" b="1" i="0" u="none" strike="noStrike" kern="0" cap="none" spc="0" normalizeH="0" baseline="0" noProof="0" dirty="0">
              <a:ln>
                <a:noFill/>
              </a:ln>
              <a:solidFill>
                <a:srgbClr val="F5F5F5"/>
              </a:solidFill>
              <a:effectLst/>
              <a:uLnTx/>
              <a:uFillTx/>
              <a:latin typeface="メイリオ" panose="020B0604030504040204" pitchFamily="50" charset="-128"/>
              <a:ea typeface="メイリオ" panose="020B0604030504040204" pitchFamily="50" charset="-128"/>
            </a:endParaRPr>
          </a:p>
        </p:txBody>
      </p:sp>
      <p:sp>
        <p:nvSpPr>
          <p:cNvPr id="27" name="テキスト ボックス 26">
            <a:extLst>
              <a:ext uri="{FF2B5EF4-FFF2-40B4-BE49-F238E27FC236}">
                <a16:creationId xmlns:a16="http://schemas.microsoft.com/office/drawing/2014/main" id="{F4499B7C-30D4-A994-9E19-A9B11201943D}"/>
              </a:ext>
            </a:extLst>
          </p:cNvPr>
          <p:cNvSpPr txBox="1"/>
          <p:nvPr/>
        </p:nvSpPr>
        <p:spPr>
          <a:xfrm>
            <a:off x="806579" y="5141288"/>
            <a:ext cx="10576200" cy="923330"/>
          </a:xfrm>
          <a:prstGeom prst="rect">
            <a:avLst/>
          </a:prstGeom>
          <a:noFill/>
        </p:spPr>
        <p:txBody>
          <a:bodyPr wrap="square">
            <a:spAutoFit/>
          </a:bodyPr>
          <a:lstStyle/>
          <a:p>
            <a:pPr eaLnBrk="1" fontAlgn="auto" hangingPunct="1">
              <a:spcBef>
                <a:spcPts val="0"/>
              </a:spcBef>
              <a:spcAft>
                <a:spcPts val="0"/>
              </a:spcAft>
            </a:pPr>
            <a:r>
              <a:rPr lang="ja-JP" altLang="en-US" sz="1800" dirty="0">
                <a:solidFill>
                  <a:srgbClr val="545454"/>
                </a:solidFill>
                <a:latin typeface="メイリオ" panose="020B0604030504040204" pitchFamily="50" charset="-128"/>
                <a:ea typeface="メイリオ" panose="020B0604030504040204" pitchFamily="50" charset="-128"/>
              </a:rPr>
              <a:t>掲載日に</a:t>
            </a:r>
            <a:r>
              <a:rPr lang="en-US" altLang="ja-JP" sz="1800" dirty="0">
                <a:solidFill>
                  <a:srgbClr val="545454"/>
                </a:solidFill>
                <a:latin typeface="メイリオ" panose="020B0604030504040204" pitchFamily="50" charset="-128"/>
                <a:ea typeface="メイリオ" panose="020B0604030504040204" pitchFamily="50" charset="-128"/>
              </a:rPr>
              <a:t>SP</a:t>
            </a:r>
            <a:r>
              <a:rPr lang="ja-JP" altLang="en-US" sz="1800" dirty="0">
                <a:solidFill>
                  <a:srgbClr val="545454"/>
                </a:solidFill>
                <a:latin typeface="メイリオ" panose="020B0604030504040204" pitchFamily="50" charset="-128"/>
                <a:ea typeface="メイリオ" panose="020B0604030504040204" pitchFamily="50" charset="-128"/>
              </a:rPr>
              <a:t>版ヤフーに訪問したユーザーの初回訪問時に</a:t>
            </a:r>
            <a:endParaRPr lang="en-US" altLang="ja-JP" sz="180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en-US" altLang="ja-JP" sz="1800" dirty="0">
                <a:solidFill>
                  <a:srgbClr val="545454"/>
                </a:solidFill>
                <a:latin typeface="メイリオ" panose="020B0604030504040204" pitchFamily="50" charset="-128"/>
                <a:ea typeface="メイリオ" panose="020B0604030504040204" pitchFamily="50" charset="-128"/>
              </a:rPr>
              <a:t>100</a:t>
            </a:r>
            <a:r>
              <a:rPr lang="ja-JP" altLang="en-US" sz="1800" dirty="0">
                <a:solidFill>
                  <a:srgbClr val="545454"/>
                </a:solidFill>
                <a:latin typeface="メイリオ" panose="020B0604030504040204" pitchFamily="50" charset="-128"/>
                <a:ea typeface="メイリオ" panose="020B0604030504040204" pitchFamily="50" charset="-128"/>
              </a:rPr>
              <a:t>％掲出するため、</a:t>
            </a:r>
            <a:r>
              <a:rPr lang="en-US" altLang="ja-JP" sz="1800" dirty="0">
                <a:solidFill>
                  <a:srgbClr val="545454"/>
                </a:solidFill>
                <a:latin typeface="メイリオ" panose="020B0604030504040204" pitchFamily="50" charset="-128"/>
                <a:ea typeface="メイリオ" panose="020B0604030504040204" pitchFamily="50" charset="-128"/>
              </a:rPr>
              <a:t>SP</a:t>
            </a:r>
            <a:r>
              <a:rPr lang="ja-JP" altLang="en-US" sz="1800" dirty="0">
                <a:solidFill>
                  <a:srgbClr val="545454"/>
                </a:solidFill>
                <a:latin typeface="メイリオ" panose="020B0604030504040204" pitchFamily="50" charset="-128"/>
                <a:ea typeface="メイリオ" panose="020B0604030504040204" pitchFamily="50" charset="-128"/>
              </a:rPr>
              <a:t>版</a:t>
            </a:r>
            <a:r>
              <a:rPr lang="en-US" altLang="ja-JP" sz="1800" dirty="0">
                <a:solidFill>
                  <a:srgbClr val="545454"/>
                </a:solidFill>
                <a:latin typeface="メイリオ" panose="020B0604030504040204" pitchFamily="50" charset="-128"/>
                <a:ea typeface="メイリオ" panose="020B0604030504040204" pitchFamily="50" charset="-128"/>
              </a:rPr>
              <a:t>Yahoo!</a:t>
            </a:r>
            <a:r>
              <a:rPr lang="ja-JP" altLang="en-US" sz="1800" dirty="0">
                <a:solidFill>
                  <a:srgbClr val="545454"/>
                </a:solidFill>
                <a:latin typeface="メイリオ" panose="020B0604030504040204" pitchFamily="50" charset="-128"/>
                <a:ea typeface="メイリオ" panose="020B0604030504040204" pitchFamily="50" charset="-128"/>
              </a:rPr>
              <a:t>ニューストピックスに訪れた全ユーザーにリーチ可能</a:t>
            </a:r>
            <a:endParaRPr lang="en-US" altLang="ja-JP" sz="180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dirty="0">
                <a:solidFill>
                  <a:srgbClr val="545454"/>
                </a:solidFill>
                <a:latin typeface="メイリオ" panose="020B0604030504040204" pitchFamily="50" charset="-128"/>
                <a:ea typeface="メイリオ" panose="020B0604030504040204" pitchFamily="50" charset="-128"/>
              </a:rPr>
              <a:t>アプリサービスなどスマホに特化したサービスの訴求時におすすめです。</a:t>
            </a:r>
            <a:endParaRPr lang="en-US" altLang="ja-JP" dirty="0">
              <a:solidFill>
                <a:srgbClr val="545454"/>
              </a:solidFill>
              <a:latin typeface="メイリオ" panose="020B0604030504040204" pitchFamily="50" charset="-128"/>
              <a:ea typeface="メイリオ" panose="020B0604030504040204" pitchFamily="50" charset="-128"/>
            </a:endParaRPr>
          </a:p>
        </p:txBody>
      </p:sp>
      <p:sp>
        <p:nvSpPr>
          <p:cNvPr id="26" name="テキスト ボックス 25">
            <a:extLst>
              <a:ext uri="{FF2B5EF4-FFF2-40B4-BE49-F238E27FC236}">
                <a16:creationId xmlns:a16="http://schemas.microsoft.com/office/drawing/2014/main" id="{8F127621-94A3-9EC7-9BE4-1AEE75E9F73D}"/>
              </a:ext>
            </a:extLst>
          </p:cNvPr>
          <p:cNvSpPr txBox="1"/>
          <p:nvPr/>
        </p:nvSpPr>
        <p:spPr>
          <a:xfrm>
            <a:off x="1553257" y="2621930"/>
            <a:ext cx="3446874" cy="369332"/>
          </a:xfrm>
          <a:prstGeom prst="rect">
            <a:avLst/>
          </a:prstGeom>
          <a:noFill/>
        </p:spPr>
        <p:txBody>
          <a:bodyPr wrap="square">
            <a:spAutoFit/>
          </a:bodyPr>
          <a:lstStyle/>
          <a:p>
            <a:pPr algn="ctr" eaLnBrk="1" fontAlgn="auto" hangingPunct="1">
              <a:spcBef>
                <a:spcPts val="0"/>
              </a:spcBef>
              <a:spcAft>
                <a:spcPts val="0"/>
              </a:spcAft>
            </a:pPr>
            <a:r>
              <a:rPr lang="en-US" altLang="ja-JP" dirty="0">
                <a:solidFill>
                  <a:srgbClr val="545454"/>
                </a:solidFill>
                <a:latin typeface="メイリオ" panose="020B0604030504040204" pitchFamily="50" charset="-128"/>
                <a:ea typeface="メイリオ" panose="020B0604030504040204" pitchFamily="50" charset="-128"/>
              </a:rPr>
              <a:t>SP</a:t>
            </a:r>
            <a:r>
              <a:rPr lang="ja-JP" altLang="en-US" dirty="0">
                <a:solidFill>
                  <a:srgbClr val="545454"/>
                </a:solidFill>
                <a:latin typeface="メイリオ" panose="020B0604030504040204" pitchFamily="50" charset="-128"/>
                <a:ea typeface="メイリオ" panose="020B0604030504040204" pitchFamily="50" charset="-128"/>
              </a:rPr>
              <a:t>版初回訪問時に</a:t>
            </a:r>
            <a:r>
              <a:rPr lang="en-US" altLang="ja-JP" dirty="0">
                <a:solidFill>
                  <a:srgbClr val="545454"/>
                </a:solidFill>
                <a:latin typeface="メイリオ" panose="020B0604030504040204" pitchFamily="50" charset="-128"/>
                <a:ea typeface="メイリオ" panose="020B0604030504040204" pitchFamily="50" charset="-128"/>
              </a:rPr>
              <a:t>1</a:t>
            </a:r>
            <a:r>
              <a:rPr lang="ja-JP" altLang="en-US" dirty="0">
                <a:solidFill>
                  <a:srgbClr val="545454"/>
                </a:solidFill>
                <a:latin typeface="メイリオ" panose="020B0604030504040204" pitchFamily="50" charset="-128"/>
                <a:ea typeface="メイリオ" panose="020B0604030504040204" pitchFamily="50" charset="-128"/>
              </a:rPr>
              <a:t>回表示</a:t>
            </a:r>
            <a:endParaRPr lang="en-US" altLang="ja-JP" dirty="0">
              <a:solidFill>
                <a:srgbClr val="545454"/>
              </a:solidFill>
              <a:latin typeface="メイリオ" panose="020B0604030504040204" pitchFamily="50" charset="-128"/>
              <a:ea typeface="メイリオ" panose="020B0604030504040204" pitchFamily="50" charset="-128"/>
            </a:endParaRPr>
          </a:p>
        </p:txBody>
      </p:sp>
      <p:sp>
        <p:nvSpPr>
          <p:cNvPr id="5" name="片側の 2 つの角を丸めた四角形 26">
            <a:extLst>
              <a:ext uri="{FF2B5EF4-FFF2-40B4-BE49-F238E27FC236}">
                <a16:creationId xmlns:a16="http://schemas.microsoft.com/office/drawing/2014/main" id="{912B6448-F991-7F87-4CA2-DC8D50E9F55B}"/>
              </a:ext>
            </a:extLst>
          </p:cNvPr>
          <p:cNvSpPr/>
          <p:nvPr/>
        </p:nvSpPr>
        <p:spPr>
          <a:xfrm>
            <a:off x="3132073" y="1208879"/>
            <a:ext cx="8370077" cy="601299"/>
          </a:xfrm>
          <a:prstGeom prst="round2SameRect">
            <a:avLst>
              <a:gd name="adj1" fmla="val 0"/>
              <a:gd name="adj2" fmla="val 0"/>
            </a:avLst>
          </a:prstGeom>
          <a:solidFill>
            <a:schemeClr val="bg1"/>
          </a:solidFill>
          <a:ln w="19050" cap="flat" cmpd="sng" algn="ctr">
            <a:solidFill>
              <a:srgbClr val="002060"/>
            </a:solid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b="1" i="0" u="none" strike="noStrike" kern="0" cap="none" spc="0" normalizeH="0" baseline="0" noProof="0" dirty="0">
                <a:ln>
                  <a:noFill/>
                </a:ln>
                <a:effectLst/>
                <a:uLnTx/>
                <a:uFillTx/>
                <a:latin typeface="メイリオ" panose="020B0604030504040204" pitchFamily="50" charset="-128"/>
                <a:ea typeface="メイリオ" panose="020B0604030504040204" pitchFamily="50" charset="-128"/>
              </a:rPr>
              <a:t>Yahoo! JAPAN</a:t>
            </a:r>
            <a:r>
              <a:rPr kumimoji="0" lang="ja-JP" altLang="en-US" b="1" i="0" u="none" strike="noStrike" kern="0" cap="none" spc="0" normalizeH="0" baseline="0" noProof="0" dirty="0">
                <a:ln>
                  <a:noFill/>
                </a:ln>
                <a:effectLst/>
                <a:uLnTx/>
                <a:uFillTx/>
                <a:latin typeface="メイリオ" panose="020B0604030504040204" pitchFamily="50" charset="-128"/>
                <a:ea typeface="メイリオ" panose="020B0604030504040204" pitchFamily="50" charset="-128"/>
              </a:rPr>
              <a:t>トップページ　トピックス</a:t>
            </a:r>
            <a:r>
              <a:rPr kumimoji="0" lang="en-US" altLang="ja-JP" b="1" i="0" u="none" strike="noStrike" kern="0" cap="none" spc="0" normalizeH="0" baseline="0" noProof="0" dirty="0">
                <a:ln>
                  <a:noFill/>
                </a:ln>
                <a:effectLst/>
                <a:uLnTx/>
                <a:uFillTx/>
                <a:latin typeface="メイリオ" panose="020B0604030504040204" pitchFamily="50" charset="-128"/>
                <a:ea typeface="メイリオ" panose="020B0604030504040204" pitchFamily="50" charset="-128"/>
              </a:rPr>
              <a:t>PR</a:t>
            </a:r>
            <a:r>
              <a:rPr kumimoji="0" lang="ja-JP" altLang="en-US" b="1" i="0" u="none" strike="noStrike" kern="0" cap="none" spc="0" normalizeH="0" baseline="0" noProof="0" dirty="0">
                <a:ln>
                  <a:noFill/>
                </a:ln>
                <a:effectLst/>
                <a:uLnTx/>
                <a:uFillTx/>
                <a:latin typeface="メイリオ" panose="020B0604030504040204" pitchFamily="50" charset="-128"/>
                <a:ea typeface="メイリオ" panose="020B0604030504040204" pitchFamily="50" charset="-128"/>
              </a:rPr>
              <a:t>　</a:t>
            </a:r>
            <a:r>
              <a:rPr kumimoji="0" lang="en-US" altLang="ja-JP"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SP</a:t>
            </a:r>
            <a:r>
              <a:rPr kumimoji="0" lang="ja-JP" altLang="en-US"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（オールリーチ）</a:t>
            </a:r>
            <a:endParaRPr kumimoji="0" lang="en-US" altLang="ja-JP"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endParaRPr>
          </a:p>
        </p:txBody>
      </p:sp>
      <p:graphicFrame>
        <p:nvGraphicFramePr>
          <p:cNvPr id="3" name="表 2">
            <a:extLst>
              <a:ext uri="{FF2B5EF4-FFF2-40B4-BE49-F238E27FC236}">
                <a16:creationId xmlns:a16="http://schemas.microsoft.com/office/drawing/2014/main" id="{A6B2BC0A-E8F3-E2AC-A48B-ED87766C2F6A}"/>
              </a:ext>
            </a:extLst>
          </p:cNvPr>
          <p:cNvGraphicFramePr>
            <a:graphicFrameLocks noGrp="1"/>
          </p:cNvGraphicFramePr>
          <p:nvPr/>
        </p:nvGraphicFramePr>
        <p:xfrm>
          <a:off x="6097506" y="2465422"/>
          <a:ext cx="5286780" cy="2595880"/>
        </p:xfrm>
        <a:graphic>
          <a:graphicData uri="http://schemas.openxmlformats.org/drawingml/2006/table">
            <a:tbl>
              <a:tblPr firstRow="1" bandRow="1">
                <a:tableStyleId>{5C22544A-7EE6-4342-B048-85BDC9FD1C3A}</a:tableStyleId>
              </a:tblPr>
              <a:tblGrid>
                <a:gridCol w="2643390">
                  <a:extLst>
                    <a:ext uri="{9D8B030D-6E8A-4147-A177-3AD203B41FA5}">
                      <a16:colId xmlns:a16="http://schemas.microsoft.com/office/drawing/2014/main" val="1121193122"/>
                    </a:ext>
                  </a:extLst>
                </a:gridCol>
                <a:gridCol w="2643390">
                  <a:extLst>
                    <a:ext uri="{9D8B030D-6E8A-4147-A177-3AD203B41FA5}">
                      <a16:colId xmlns:a16="http://schemas.microsoft.com/office/drawing/2014/main" val="1846385556"/>
                    </a:ext>
                  </a:extLst>
                </a:gridCol>
              </a:tblGrid>
              <a:tr h="370840">
                <a:tc>
                  <a:txBody>
                    <a:bodyPr/>
                    <a:lstStyle/>
                    <a:p>
                      <a:r>
                        <a:rPr kumimoji="1" lang="ja-JP" altLang="en-US" sz="1600" b="0" dirty="0">
                          <a:solidFill>
                            <a:schemeClr val="tx1"/>
                          </a:solidFill>
                          <a:latin typeface="+mn-ea"/>
                          <a:ea typeface="+mn-ea"/>
                        </a:rPr>
                        <a:t>価格</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b="0" dirty="0">
                          <a:solidFill>
                            <a:schemeClr val="tx1"/>
                          </a:solidFill>
                          <a:latin typeface="+mn-ea"/>
                          <a:ea typeface="+mn-ea"/>
                        </a:rPr>
                        <a:t>1300</a:t>
                      </a:r>
                      <a:r>
                        <a:rPr kumimoji="1" lang="ja-JP" altLang="en-US" sz="1600" b="0" dirty="0">
                          <a:solidFill>
                            <a:schemeClr val="tx1"/>
                          </a:solidFill>
                          <a:latin typeface="+mn-ea"/>
                          <a:ea typeface="+mn-ea"/>
                        </a:rPr>
                        <a:t>万円</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557293342"/>
                  </a:ext>
                </a:extLst>
              </a:tr>
              <a:tr h="370840">
                <a:tc>
                  <a:txBody>
                    <a:bodyPr/>
                    <a:lstStyle/>
                    <a:p>
                      <a:r>
                        <a:rPr kumimoji="1" lang="ja-JP" altLang="en-US" sz="1600" dirty="0">
                          <a:latin typeface="+mn-ea"/>
                          <a:ea typeface="+mn-ea"/>
                        </a:rPr>
                        <a:t>想定掲載</a:t>
                      </a:r>
                      <a:r>
                        <a:rPr kumimoji="1" lang="en-US" altLang="ja-JP" sz="1600" dirty="0" err="1">
                          <a:latin typeface="+mn-ea"/>
                          <a:ea typeface="+mn-ea"/>
                        </a:rPr>
                        <a:t>vimps</a:t>
                      </a:r>
                      <a:endParaRPr kumimoji="1" lang="en-US" altLang="ja-JP"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dirty="0">
                          <a:latin typeface="+mn-ea"/>
                          <a:ea typeface="+mn-ea"/>
                        </a:rPr>
                        <a:t>1750</a:t>
                      </a:r>
                      <a:r>
                        <a:rPr kumimoji="1" lang="ja-JP" altLang="en-US" sz="1600" dirty="0">
                          <a:latin typeface="+mn-ea"/>
                          <a:ea typeface="+mn-ea"/>
                        </a:rPr>
                        <a:t>万</a:t>
                      </a:r>
                      <a:r>
                        <a:rPr kumimoji="1" lang="en-US" altLang="ja-JP" sz="1600" dirty="0" err="1">
                          <a:latin typeface="+mn-ea"/>
                          <a:ea typeface="+mn-ea"/>
                        </a:rPr>
                        <a:t>vimps</a:t>
                      </a:r>
                      <a:endParaRPr kumimoji="1" lang="ja-JP" altLang="en-US"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259181706"/>
                  </a:ext>
                </a:extLst>
              </a:tr>
              <a:tr h="370840">
                <a:tc>
                  <a:txBody>
                    <a:bodyPr/>
                    <a:lstStyle/>
                    <a:p>
                      <a:r>
                        <a:rPr kumimoji="1" lang="ja-JP" altLang="en-US" sz="1600" dirty="0">
                          <a:latin typeface="+mn-ea"/>
                          <a:ea typeface="+mn-ea"/>
                        </a:rPr>
                        <a:t>想定</a:t>
                      </a:r>
                      <a:r>
                        <a:rPr kumimoji="1" lang="en-US" altLang="ja-JP" sz="1600" dirty="0" err="1">
                          <a:latin typeface="+mn-ea"/>
                          <a:ea typeface="+mn-ea"/>
                        </a:rPr>
                        <a:t>vCPM</a:t>
                      </a:r>
                      <a:endParaRPr kumimoji="1" lang="ja-JP" altLang="en-US"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dirty="0">
                          <a:latin typeface="+mn-ea"/>
                          <a:ea typeface="+mn-ea"/>
                        </a:rPr>
                        <a:t>743</a:t>
                      </a:r>
                      <a:r>
                        <a:rPr kumimoji="1" lang="ja-JP" altLang="en-US" sz="1600" dirty="0">
                          <a:latin typeface="+mn-ea"/>
                          <a:ea typeface="+mn-ea"/>
                        </a:rPr>
                        <a:t>円</a:t>
                      </a:r>
                      <a:endParaRPr kumimoji="1" lang="en-US" altLang="ja-JP"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434118622"/>
                  </a:ext>
                </a:extLst>
              </a:tr>
              <a:tr h="370840">
                <a:tc>
                  <a:txBody>
                    <a:bodyPr/>
                    <a:lstStyle/>
                    <a:p>
                      <a:r>
                        <a:rPr kumimoji="1" lang="ja-JP" altLang="en-US" sz="1600" dirty="0">
                          <a:latin typeface="+mn-ea"/>
                          <a:ea typeface="+mn-ea"/>
                        </a:rPr>
                        <a:t>想定リーチ数</a:t>
                      </a:r>
                      <a:endParaRPr kumimoji="1" lang="en-US" altLang="ja-JP"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dirty="0">
                          <a:latin typeface="+mn-ea"/>
                          <a:ea typeface="+mn-ea"/>
                        </a:rPr>
                        <a:t>1750</a:t>
                      </a:r>
                      <a:r>
                        <a:rPr kumimoji="1" lang="ja-JP" altLang="en-US" sz="1600" dirty="0">
                          <a:latin typeface="+mn-ea"/>
                          <a:ea typeface="+mn-ea"/>
                        </a:rPr>
                        <a:t>万</a:t>
                      </a:r>
                      <a:r>
                        <a:rPr kumimoji="1" lang="en-US" altLang="ja-JP" sz="1600" dirty="0">
                          <a:latin typeface="+mn-ea"/>
                          <a:ea typeface="+mn-ea"/>
                        </a:rPr>
                        <a:t>v</a:t>
                      </a:r>
                      <a:r>
                        <a:rPr kumimoji="1" lang="ja-JP" altLang="en-US" sz="1600" dirty="0">
                          <a:latin typeface="+mn-ea"/>
                          <a:ea typeface="+mn-ea"/>
                        </a:rPr>
                        <a:t>リーチ</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068175609"/>
                  </a:ext>
                </a:extLst>
              </a:tr>
              <a:tr h="370840">
                <a:tc>
                  <a:txBody>
                    <a:bodyPr/>
                    <a:lstStyle/>
                    <a:p>
                      <a:r>
                        <a:rPr kumimoji="1" lang="ja-JP" altLang="en-US" sz="1600" dirty="0">
                          <a:latin typeface="+mn-ea"/>
                          <a:ea typeface="+mn-ea"/>
                        </a:rPr>
                        <a:t>想定リーチ単価</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dirty="0">
                          <a:latin typeface="+mn-ea"/>
                          <a:ea typeface="+mn-ea"/>
                        </a:rPr>
                        <a:t>0.74</a:t>
                      </a:r>
                      <a:r>
                        <a:rPr kumimoji="1" lang="ja-JP" altLang="en-US" sz="1600" dirty="0">
                          <a:latin typeface="+mn-ea"/>
                          <a:ea typeface="+mn-ea"/>
                        </a:rPr>
                        <a:t>円</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443646750"/>
                  </a:ext>
                </a:extLst>
              </a:tr>
              <a:tr h="370840">
                <a:tc>
                  <a:txBody>
                    <a:bodyPr/>
                    <a:lstStyle/>
                    <a:p>
                      <a:r>
                        <a:rPr kumimoji="1" lang="ja-JP" altLang="en-US" sz="1600" dirty="0">
                          <a:latin typeface="+mn-ea"/>
                          <a:ea typeface="+mn-ea"/>
                        </a:rPr>
                        <a:t>想定</a:t>
                      </a:r>
                      <a:r>
                        <a:rPr kumimoji="1" lang="en-US" altLang="ja-JP" sz="1600" dirty="0" err="1">
                          <a:latin typeface="+mn-ea"/>
                          <a:ea typeface="+mn-ea"/>
                        </a:rPr>
                        <a:t>vCTR</a:t>
                      </a:r>
                      <a:endParaRPr kumimoji="1" lang="ja-JP" altLang="en-US"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dirty="0">
                          <a:latin typeface="+mn-ea"/>
                          <a:ea typeface="+mn-ea"/>
                        </a:rPr>
                        <a:t>1.14</a:t>
                      </a:r>
                      <a:r>
                        <a:rPr kumimoji="1" lang="ja-JP" altLang="en-US" sz="1600" dirty="0">
                          <a:latin typeface="+mn-ea"/>
                          <a:ea typeface="+mn-ea"/>
                        </a:rPr>
                        <a:t>％　</a:t>
                      </a:r>
                      <a:r>
                        <a:rPr kumimoji="1" lang="en-US" altLang="ja-JP" sz="1050" dirty="0">
                          <a:latin typeface="+mn-ea"/>
                          <a:ea typeface="+mn-ea"/>
                        </a:rPr>
                        <a:t>※1</a:t>
                      </a:r>
                      <a:endParaRPr kumimoji="1" lang="ja-JP" altLang="en-US"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656649221"/>
                  </a:ext>
                </a:extLst>
              </a:tr>
              <a:tr h="370840">
                <a:tc>
                  <a:txBody>
                    <a:bodyPr/>
                    <a:lstStyle/>
                    <a:p>
                      <a:r>
                        <a:rPr kumimoji="1" lang="ja-JP" altLang="en-US" sz="1600" dirty="0">
                          <a:latin typeface="+mn-ea"/>
                          <a:ea typeface="+mn-ea"/>
                        </a:rPr>
                        <a:t>想定</a:t>
                      </a:r>
                      <a:r>
                        <a:rPr kumimoji="1" lang="en-US" altLang="ja-JP" sz="1600" dirty="0">
                          <a:latin typeface="+mn-ea"/>
                          <a:ea typeface="+mn-ea"/>
                        </a:rPr>
                        <a:t>CPC</a:t>
                      </a:r>
                      <a:endParaRPr kumimoji="1" lang="ja-JP" altLang="en-US"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dirty="0">
                          <a:latin typeface="+mn-ea"/>
                          <a:ea typeface="+mn-ea"/>
                        </a:rPr>
                        <a:t>78</a:t>
                      </a:r>
                      <a:r>
                        <a:rPr kumimoji="1" lang="ja-JP" altLang="en-US" sz="1600" dirty="0">
                          <a:latin typeface="+mn-ea"/>
                          <a:ea typeface="+mn-ea"/>
                        </a:rPr>
                        <a:t>円　</a:t>
                      </a:r>
                      <a:r>
                        <a:rPr kumimoji="1" lang="en-US" altLang="ja-JP" sz="1050" dirty="0">
                          <a:latin typeface="+mn-ea"/>
                          <a:ea typeface="+mn-ea"/>
                        </a:rPr>
                        <a:t>※1</a:t>
                      </a:r>
                      <a:endParaRPr kumimoji="1" lang="ja-JP" altLang="en-US"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457387103"/>
                  </a:ext>
                </a:extLst>
              </a:tr>
            </a:tbl>
          </a:graphicData>
        </a:graphic>
      </p:graphicFrame>
      <p:sp>
        <p:nvSpPr>
          <p:cNvPr id="9" name="テキスト ボックス 8">
            <a:extLst>
              <a:ext uri="{FF2B5EF4-FFF2-40B4-BE49-F238E27FC236}">
                <a16:creationId xmlns:a16="http://schemas.microsoft.com/office/drawing/2014/main" id="{3D7BF6F1-D159-A23B-D84C-F12FE4A0E91A}"/>
              </a:ext>
            </a:extLst>
          </p:cNvPr>
          <p:cNvSpPr txBox="1"/>
          <p:nvPr/>
        </p:nvSpPr>
        <p:spPr>
          <a:xfrm>
            <a:off x="3986368" y="6124945"/>
            <a:ext cx="7615615" cy="577081"/>
          </a:xfrm>
          <a:prstGeom prst="rect">
            <a:avLst/>
          </a:prstGeom>
          <a:noFill/>
        </p:spPr>
        <p:txBody>
          <a:bodyPr wrap="square">
            <a:spAutoFit/>
          </a:bodyPr>
          <a:lstStyle/>
          <a:p>
            <a:pPr eaLnBrk="1" fontAlgn="auto" hangingPunct="1">
              <a:spcBef>
                <a:spcPts val="0"/>
              </a:spcBef>
              <a:spcAft>
                <a:spcPts val="0"/>
              </a:spcAft>
            </a:pPr>
            <a:r>
              <a:rPr lang="en-US" altLang="ja-JP" sz="1050" dirty="0">
                <a:solidFill>
                  <a:srgbClr val="545454"/>
                </a:solidFill>
                <a:latin typeface="メイリオ" panose="020B0604030504040204" pitchFamily="50" charset="-128"/>
                <a:ea typeface="メイリオ" panose="020B0604030504040204" pitchFamily="50" charset="-128"/>
              </a:rPr>
              <a:t>※</a:t>
            </a:r>
            <a:r>
              <a:rPr lang="ja-JP" altLang="en-US" sz="1050" dirty="0">
                <a:solidFill>
                  <a:srgbClr val="545454"/>
                </a:solidFill>
                <a:latin typeface="メイリオ" panose="020B0604030504040204" pitchFamily="50" charset="-128"/>
                <a:ea typeface="メイリオ" panose="020B0604030504040204" pitchFamily="50" charset="-128"/>
              </a:rPr>
              <a:t>広告スペックはあくまでも想定数値であり、確約するものではありません。</a:t>
            </a:r>
            <a:endParaRPr lang="en-US" altLang="ja-JP" sz="105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1050" dirty="0">
                <a:solidFill>
                  <a:srgbClr val="545454"/>
                </a:solidFill>
                <a:latin typeface="メイリオ" panose="020B0604030504040204" pitchFamily="50" charset="-128"/>
                <a:ea typeface="メイリオ" panose="020B0604030504040204" pitchFamily="50" charset="-128"/>
              </a:rPr>
              <a:t>　</a:t>
            </a:r>
            <a:r>
              <a:rPr lang="en-US" altLang="ja-JP" sz="1050" dirty="0">
                <a:solidFill>
                  <a:srgbClr val="545454"/>
                </a:solidFill>
                <a:latin typeface="メイリオ" panose="020B0604030504040204" pitchFamily="50" charset="-128"/>
                <a:ea typeface="メイリオ" panose="020B0604030504040204" pitchFamily="50" charset="-128"/>
              </a:rPr>
              <a:t>4</a:t>
            </a:r>
            <a:r>
              <a:rPr lang="ja-JP" altLang="en-US" sz="1050" dirty="0">
                <a:solidFill>
                  <a:srgbClr val="545454"/>
                </a:solidFill>
                <a:latin typeface="メイリオ" panose="020B0604030504040204" pitchFamily="50" charset="-128"/>
                <a:ea typeface="メイリオ" panose="020B0604030504040204" pitchFamily="50" charset="-128"/>
              </a:rPr>
              <a:t>回表示する</a:t>
            </a:r>
            <a:r>
              <a:rPr lang="en-US" altLang="ja-JP" sz="1050" dirty="0">
                <a:solidFill>
                  <a:srgbClr val="545454"/>
                </a:solidFill>
                <a:latin typeface="メイリオ" panose="020B0604030504040204" pitchFamily="50" charset="-128"/>
                <a:ea typeface="メイリオ" panose="020B0604030504040204" pitchFamily="50" charset="-128"/>
              </a:rPr>
              <a:t>FQ4</a:t>
            </a:r>
            <a:r>
              <a:rPr lang="ja-JP" altLang="en-US" sz="1050" dirty="0">
                <a:solidFill>
                  <a:srgbClr val="545454"/>
                </a:solidFill>
                <a:latin typeface="メイリオ" panose="020B0604030504040204" pitchFamily="50" charset="-128"/>
                <a:ea typeface="メイリオ" panose="020B0604030504040204" pitchFamily="50" charset="-128"/>
              </a:rPr>
              <a:t>商品もご用意しています。スペックはそれぞれ異なりますので、詳細はセールスシートをご確認ください。</a:t>
            </a:r>
            <a:endParaRPr lang="en-US" altLang="ja-JP" sz="105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en-US" altLang="ja-JP" sz="1050" dirty="0">
                <a:solidFill>
                  <a:srgbClr val="545454"/>
                </a:solidFill>
                <a:latin typeface="メイリオ" panose="020B0604030504040204" pitchFamily="50" charset="-128"/>
                <a:ea typeface="メイリオ" panose="020B0604030504040204" pitchFamily="50" charset="-128"/>
              </a:rPr>
              <a:t>※1</a:t>
            </a:r>
            <a:r>
              <a:rPr lang="ja-JP" altLang="en-US" sz="1050" dirty="0">
                <a:solidFill>
                  <a:srgbClr val="545454"/>
                </a:solidFill>
                <a:latin typeface="メイリオ" panose="020B0604030504040204" pitchFamily="50" charset="-128"/>
                <a:ea typeface="メイリオ" panose="020B0604030504040204" pitchFamily="50" charset="-128"/>
              </a:rPr>
              <a:t>：</a:t>
            </a:r>
            <a:r>
              <a:rPr lang="en-US" altLang="ja-JP" sz="1050" dirty="0">
                <a:solidFill>
                  <a:srgbClr val="545454"/>
                </a:solidFill>
                <a:latin typeface="メイリオ" panose="020B0604030504040204" pitchFamily="50" charset="-128"/>
                <a:ea typeface="メイリオ" panose="020B0604030504040204" pitchFamily="50" charset="-128"/>
              </a:rPr>
              <a:t>2025</a:t>
            </a:r>
            <a:r>
              <a:rPr lang="ja-JP" altLang="en-US" sz="1050" dirty="0">
                <a:solidFill>
                  <a:srgbClr val="545454"/>
                </a:solidFill>
                <a:latin typeface="メイリオ" panose="020B0604030504040204" pitchFamily="50" charset="-128"/>
                <a:ea typeface="メイリオ" panose="020B0604030504040204" pitchFamily="50" charset="-128"/>
              </a:rPr>
              <a:t>年</a:t>
            </a:r>
            <a:r>
              <a:rPr lang="en-US" altLang="ja-JP" sz="1050" dirty="0">
                <a:solidFill>
                  <a:srgbClr val="545454"/>
                </a:solidFill>
                <a:latin typeface="メイリオ" panose="020B0604030504040204" pitchFamily="50" charset="-128"/>
                <a:ea typeface="メイリオ" panose="020B0604030504040204" pitchFamily="50" charset="-128"/>
              </a:rPr>
              <a:t>4</a:t>
            </a:r>
            <a:r>
              <a:rPr lang="ja-JP" altLang="en-US" sz="1050" dirty="0">
                <a:solidFill>
                  <a:srgbClr val="545454"/>
                </a:solidFill>
                <a:latin typeface="メイリオ" panose="020B0604030504040204" pitchFamily="50" charset="-128"/>
                <a:ea typeface="メイリオ" panose="020B0604030504040204" pitchFamily="50" charset="-128"/>
              </a:rPr>
              <a:t>月～</a:t>
            </a:r>
            <a:r>
              <a:rPr lang="en-US" altLang="ja-JP" sz="1050" dirty="0">
                <a:solidFill>
                  <a:srgbClr val="545454"/>
                </a:solidFill>
                <a:latin typeface="メイリオ" panose="020B0604030504040204" pitchFamily="50" charset="-128"/>
                <a:ea typeface="メイリオ" panose="020B0604030504040204" pitchFamily="50" charset="-128"/>
              </a:rPr>
              <a:t>12</a:t>
            </a:r>
            <a:r>
              <a:rPr lang="ja-JP" altLang="en-US" sz="1050" dirty="0">
                <a:solidFill>
                  <a:srgbClr val="545454"/>
                </a:solidFill>
                <a:latin typeface="メイリオ" panose="020B0604030504040204" pitchFamily="50" charset="-128"/>
                <a:ea typeface="メイリオ" panose="020B0604030504040204" pitchFamily="50" charset="-128"/>
              </a:rPr>
              <a:t>月実績</a:t>
            </a:r>
            <a:endParaRPr lang="en-US" altLang="ja-JP" sz="1050" dirty="0">
              <a:solidFill>
                <a:srgbClr val="545454"/>
              </a:solidFill>
              <a:latin typeface="メイリオ" panose="020B0604030504040204" pitchFamily="50" charset="-128"/>
              <a:ea typeface="メイリオ" panose="020B0604030504040204" pitchFamily="50" charset="-128"/>
            </a:endParaRPr>
          </a:p>
        </p:txBody>
      </p:sp>
      <p:pic>
        <p:nvPicPr>
          <p:cNvPr id="10" name="図 9"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7B5CCE8E-3DDB-4832-11C6-129732D391D0}"/>
              </a:ext>
            </a:extLst>
          </p:cNvPr>
          <p:cNvPicPr>
            <a:picLocks noChangeAspect="1"/>
          </p:cNvPicPr>
          <p:nvPr/>
        </p:nvPicPr>
        <p:blipFill>
          <a:blip r:embed="rId2"/>
          <a:srcRect t="65199" b="25250"/>
          <a:stretch/>
        </p:blipFill>
        <p:spPr>
          <a:xfrm>
            <a:off x="1034011" y="3169874"/>
            <a:ext cx="3227394" cy="754998"/>
          </a:xfrm>
          <a:prstGeom prst="rect">
            <a:avLst/>
          </a:prstGeom>
          <a:ln>
            <a:solidFill>
              <a:schemeClr val="bg1">
                <a:lumMod val="75000"/>
              </a:schemeClr>
            </a:solidFill>
          </a:ln>
        </p:spPr>
      </p:pic>
      <p:pic>
        <p:nvPicPr>
          <p:cNvPr id="11" name="図 10" descr="アイコン&#10;&#10;中程度の精度で自動的に生成された説明">
            <a:extLst>
              <a:ext uri="{FF2B5EF4-FFF2-40B4-BE49-F238E27FC236}">
                <a16:creationId xmlns:a16="http://schemas.microsoft.com/office/drawing/2014/main" id="{39B218EB-AE1C-6320-BBF8-46C77973DE88}"/>
              </a:ext>
            </a:extLst>
          </p:cNvPr>
          <p:cNvPicPr>
            <a:picLocks noChangeAspect="1"/>
          </p:cNvPicPr>
          <p:nvPr/>
        </p:nvPicPr>
        <p:blipFill>
          <a:blip r:embed="rId3"/>
          <a:srcRect b="7168"/>
          <a:stretch/>
        </p:blipFill>
        <p:spPr>
          <a:xfrm>
            <a:off x="4257736" y="3363557"/>
            <a:ext cx="962321" cy="1379319"/>
          </a:xfrm>
          <a:prstGeom prst="rect">
            <a:avLst/>
          </a:prstGeom>
        </p:spPr>
      </p:pic>
      <p:sp>
        <p:nvSpPr>
          <p:cNvPr id="6" name="角丸四角形 25">
            <a:extLst>
              <a:ext uri="{FF2B5EF4-FFF2-40B4-BE49-F238E27FC236}">
                <a16:creationId xmlns:a16="http://schemas.microsoft.com/office/drawing/2014/main" id="{FEE3B466-09E1-9398-272A-6505838BA837}"/>
              </a:ext>
            </a:extLst>
          </p:cNvPr>
          <p:cNvSpPr/>
          <p:nvPr/>
        </p:nvSpPr>
        <p:spPr>
          <a:xfrm>
            <a:off x="755414" y="1972475"/>
            <a:ext cx="4952114" cy="364798"/>
          </a:xfrm>
          <a:prstGeom prst="roundRect">
            <a:avLst>
              <a:gd name="adj" fmla="val 50000"/>
            </a:avLst>
          </a:prstGeom>
          <a:no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gn="ctr">
              <a:lnSpc>
                <a:spcPct val="120000"/>
              </a:lnSpc>
            </a:pPr>
            <a:r>
              <a:rPr kumimoji="1" lang="ja-JP" altLang="en-US" sz="1600" b="1" dirty="0">
                <a:solidFill>
                  <a:schemeClr val="accent1"/>
                </a:solidFill>
                <a:latin typeface="Meiryo" panose="020B0604030504040204" pitchFamily="34" charset="-128"/>
                <a:ea typeface="Meiryo" panose="020B0604030504040204" pitchFamily="34" charset="-128"/>
              </a:rPr>
              <a:t>掲載イメージ</a:t>
            </a:r>
          </a:p>
        </p:txBody>
      </p:sp>
      <p:sp>
        <p:nvSpPr>
          <p:cNvPr id="7" name="角丸四角形 25">
            <a:extLst>
              <a:ext uri="{FF2B5EF4-FFF2-40B4-BE49-F238E27FC236}">
                <a16:creationId xmlns:a16="http://schemas.microsoft.com/office/drawing/2014/main" id="{264148C4-76F0-A00D-E337-4A5ED31DAB92}"/>
              </a:ext>
            </a:extLst>
          </p:cNvPr>
          <p:cNvSpPr/>
          <p:nvPr/>
        </p:nvSpPr>
        <p:spPr>
          <a:xfrm>
            <a:off x="5943436" y="1955401"/>
            <a:ext cx="5594920" cy="364798"/>
          </a:xfrm>
          <a:prstGeom prst="roundRect">
            <a:avLst>
              <a:gd name="adj" fmla="val 50000"/>
            </a:avLst>
          </a:prstGeom>
          <a:no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gn="ctr">
              <a:lnSpc>
                <a:spcPct val="120000"/>
              </a:lnSpc>
            </a:pPr>
            <a:r>
              <a:rPr kumimoji="1" lang="ja-JP" altLang="en-US" sz="1600" b="1" dirty="0">
                <a:solidFill>
                  <a:schemeClr val="accent1"/>
                </a:solidFill>
                <a:latin typeface="Meiryo" panose="020B0604030504040204" pitchFamily="34" charset="-128"/>
                <a:ea typeface="Meiryo" panose="020B0604030504040204" pitchFamily="34" charset="-128"/>
              </a:rPr>
              <a:t>商品スペック</a:t>
            </a:r>
          </a:p>
        </p:txBody>
      </p:sp>
      <p:pic>
        <p:nvPicPr>
          <p:cNvPr id="4" name="図 3">
            <a:extLst>
              <a:ext uri="{FF2B5EF4-FFF2-40B4-BE49-F238E27FC236}">
                <a16:creationId xmlns:a16="http://schemas.microsoft.com/office/drawing/2014/main" id="{DD391AA1-B3EB-C795-4690-EAE8F74B3D8B}"/>
              </a:ext>
            </a:extLst>
          </p:cNvPr>
          <p:cNvPicPr>
            <a:picLocks noChangeAspect="1"/>
          </p:cNvPicPr>
          <p:nvPr/>
        </p:nvPicPr>
        <p:blipFill>
          <a:blip r:embed="rId4"/>
          <a:stretch>
            <a:fillRect/>
          </a:stretch>
        </p:blipFill>
        <p:spPr>
          <a:xfrm>
            <a:off x="977222" y="1318599"/>
            <a:ext cx="229707" cy="396358"/>
          </a:xfrm>
          <a:prstGeom prst="rect">
            <a:avLst/>
          </a:prstGeom>
        </p:spPr>
      </p:pic>
    </p:spTree>
    <p:extLst>
      <p:ext uri="{BB962C8B-B14F-4D97-AF65-F5344CB8AC3E}">
        <p14:creationId xmlns:p14="http://schemas.microsoft.com/office/powerpoint/2010/main" val="3455841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D9888-36F8-9CDB-00C8-95C16CB75BBC}"/>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90BA501A-3CF3-1628-9341-9429FBE558BE}"/>
              </a:ext>
            </a:extLst>
          </p:cNvPr>
          <p:cNvSpPr>
            <a:spLocks noGrp="1"/>
          </p:cNvSpPr>
          <p:nvPr>
            <p:ph type="ctrTitle"/>
          </p:nvPr>
        </p:nvSpPr>
        <p:spPr/>
        <p:txBody>
          <a:bodyPr/>
          <a:lstStyle/>
          <a:p>
            <a:r>
              <a:rPr lang="en-US" altLang="ja-JP" sz="2400" dirty="0"/>
              <a:t>Yahoo! JAPAN</a:t>
            </a:r>
            <a:r>
              <a:rPr lang="ja-JP" altLang="en-US" sz="2400" dirty="0"/>
              <a:t>トップページ　トピックス</a:t>
            </a:r>
            <a:r>
              <a:rPr lang="en-US" altLang="ja-JP" sz="2400" dirty="0"/>
              <a:t>PR</a:t>
            </a:r>
            <a:r>
              <a:rPr lang="ja-JP" altLang="en-US" sz="2400" dirty="0"/>
              <a:t>　</a:t>
            </a:r>
            <a:r>
              <a:rPr lang="en-US" altLang="ja-JP" sz="2400" dirty="0"/>
              <a:t>PC</a:t>
            </a:r>
            <a:r>
              <a:rPr lang="ja-JP" altLang="en-US" sz="2400" dirty="0"/>
              <a:t>（</a:t>
            </a:r>
            <a:r>
              <a:rPr lang="en-US" altLang="ja-JP" sz="2400" dirty="0"/>
              <a:t>FQ4</a:t>
            </a:r>
            <a:r>
              <a:rPr lang="ja-JP" altLang="en-US" sz="2400" dirty="0"/>
              <a:t>）　月～金</a:t>
            </a:r>
          </a:p>
        </p:txBody>
      </p:sp>
      <p:sp>
        <p:nvSpPr>
          <p:cNvPr id="20" name="片側の 2 つの角を丸めた四角形 26">
            <a:extLst>
              <a:ext uri="{FF2B5EF4-FFF2-40B4-BE49-F238E27FC236}">
                <a16:creationId xmlns:a16="http://schemas.microsoft.com/office/drawing/2014/main" id="{E68CDE4F-BB94-6C8E-C532-39CCBB8BDDA6}"/>
              </a:ext>
            </a:extLst>
          </p:cNvPr>
          <p:cNvSpPr/>
          <p:nvPr/>
        </p:nvSpPr>
        <p:spPr>
          <a:xfrm>
            <a:off x="755414" y="1208880"/>
            <a:ext cx="2321273" cy="601299"/>
          </a:xfrm>
          <a:prstGeom prst="round2SameRect">
            <a:avLst>
              <a:gd name="adj1" fmla="val 0"/>
              <a:gd name="adj2" fmla="val 0"/>
            </a:avLst>
          </a:prstGeom>
          <a:solidFill>
            <a:srgbClr val="00003E"/>
          </a:solidFill>
          <a:ln w="25400" cap="flat" cmpd="sng" algn="ctr">
            <a:solidFill>
              <a:srgbClr val="002060"/>
            </a:solid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5F5F5"/>
                </a:solidFill>
                <a:effectLst/>
                <a:uLnTx/>
                <a:uFillTx/>
                <a:latin typeface="メイリオ" panose="020B0604030504040204" pitchFamily="50" charset="-128"/>
                <a:ea typeface="メイリオ" panose="020B0604030504040204" pitchFamily="50" charset="-128"/>
              </a:rPr>
              <a:t>PC</a:t>
            </a:r>
          </a:p>
        </p:txBody>
      </p:sp>
      <p:sp>
        <p:nvSpPr>
          <p:cNvPr id="27" name="テキスト ボックス 26">
            <a:extLst>
              <a:ext uri="{FF2B5EF4-FFF2-40B4-BE49-F238E27FC236}">
                <a16:creationId xmlns:a16="http://schemas.microsoft.com/office/drawing/2014/main" id="{197C8A6D-B648-E127-4A04-C6CD15541CFC}"/>
              </a:ext>
            </a:extLst>
          </p:cNvPr>
          <p:cNvSpPr txBox="1"/>
          <p:nvPr/>
        </p:nvSpPr>
        <p:spPr>
          <a:xfrm>
            <a:off x="806579" y="5141288"/>
            <a:ext cx="10576200" cy="923330"/>
          </a:xfrm>
          <a:prstGeom prst="rect">
            <a:avLst/>
          </a:prstGeom>
          <a:noFill/>
        </p:spPr>
        <p:txBody>
          <a:bodyPr wrap="square">
            <a:spAutoFit/>
          </a:bodyPr>
          <a:lstStyle/>
          <a:p>
            <a:pPr eaLnBrk="1" fontAlgn="auto" hangingPunct="1">
              <a:spcBef>
                <a:spcPts val="0"/>
              </a:spcBef>
              <a:spcAft>
                <a:spcPts val="0"/>
              </a:spcAft>
            </a:pPr>
            <a:r>
              <a:rPr lang="ja-JP" altLang="en-US" dirty="0">
                <a:solidFill>
                  <a:srgbClr val="545454"/>
                </a:solidFill>
                <a:latin typeface="メイリオ" panose="020B0604030504040204" pitchFamily="50" charset="-128"/>
                <a:ea typeface="メイリオ" panose="020B0604030504040204" pitchFamily="50" charset="-128"/>
              </a:rPr>
              <a:t>掲載日に</a:t>
            </a:r>
            <a:r>
              <a:rPr lang="en-US" altLang="ja-JP" dirty="0">
                <a:solidFill>
                  <a:srgbClr val="545454"/>
                </a:solidFill>
                <a:latin typeface="メイリオ" panose="020B0604030504040204" pitchFamily="50" charset="-128"/>
                <a:ea typeface="メイリオ" panose="020B0604030504040204" pitchFamily="50" charset="-128"/>
              </a:rPr>
              <a:t>PC</a:t>
            </a:r>
            <a:r>
              <a:rPr lang="ja-JP" altLang="en-US" dirty="0">
                <a:solidFill>
                  <a:srgbClr val="545454"/>
                </a:solidFill>
                <a:latin typeface="メイリオ" panose="020B0604030504040204" pitchFamily="50" charset="-128"/>
                <a:ea typeface="メイリオ" panose="020B0604030504040204" pitchFamily="50" charset="-128"/>
              </a:rPr>
              <a:t>版ヤフー（ウェブ及びアプリ）訪問したユーザーに最大</a:t>
            </a:r>
            <a:r>
              <a:rPr lang="en-US" altLang="ja-JP" dirty="0">
                <a:solidFill>
                  <a:srgbClr val="545454"/>
                </a:solidFill>
                <a:latin typeface="メイリオ" panose="020B0604030504040204" pitchFamily="50" charset="-128"/>
                <a:ea typeface="メイリオ" panose="020B0604030504040204" pitchFamily="50" charset="-128"/>
              </a:rPr>
              <a:t>4</a:t>
            </a:r>
            <a:r>
              <a:rPr lang="ja-JP" altLang="en-US" dirty="0">
                <a:solidFill>
                  <a:srgbClr val="545454"/>
                </a:solidFill>
                <a:latin typeface="メイリオ" panose="020B0604030504040204" pitchFamily="50" charset="-128"/>
                <a:ea typeface="メイリオ" panose="020B0604030504040204" pitchFamily="50" charset="-128"/>
              </a:rPr>
              <a:t>回まで掲出。</a:t>
            </a:r>
            <a:endParaRPr lang="en-US" altLang="ja-JP"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1800" dirty="0">
                <a:solidFill>
                  <a:srgbClr val="545454"/>
                </a:solidFill>
                <a:latin typeface="メイリオ" panose="020B0604030504040204" pitchFamily="50" charset="-128"/>
                <a:ea typeface="メイリオ" panose="020B0604030504040204" pitchFamily="50" charset="-128"/>
              </a:rPr>
              <a:t>刷り込みによる認知効果が期待できます。</a:t>
            </a:r>
            <a:endParaRPr lang="en-US" altLang="ja-JP" sz="180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dirty="0">
                <a:solidFill>
                  <a:srgbClr val="545454"/>
                </a:solidFill>
                <a:latin typeface="メイリオ" panose="020B0604030504040204" pitchFamily="50" charset="-128"/>
                <a:ea typeface="メイリオ" panose="020B0604030504040204" pitchFamily="50" charset="-128"/>
              </a:rPr>
              <a:t>ソフトウェアサービスなど</a:t>
            </a:r>
            <a:r>
              <a:rPr lang="en-US" altLang="ja-JP" dirty="0" err="1">
                <a:solidFill>
                  <a:srgbClr val="545454"/>
                </a:solidFill>
                <a:latin typeface="メイリオ" panose="020B0604030504040204" pitchFamily="50" charset="-128"/>
                <a:ea typeface="メイリオ" panose="020B0604030504040204" pitchFamily="50" charset="-128"/>
              </a:rPr>
              <a:t>toB</a:t>
            </a:r>
            <a:r>
              <a:rPr lang="ja-JP" altLang="en-US" dirty="0">
                <a:solidFill>
                  <a:srgbClr val="545454"/>
                </a:solidFill>
                <a:latin typeface="メイリオ" panose="020B0604030504040204" pitchFamily="50" charset="-128"/>
                <a:ea typeface="メイリオ" panose="020B0604030504040204" pitchFamily="50" charset="-128"/>
              </a:rPr>
              <a:t>向けサービスを平日掲載で訴求するのがおすすめです。</a:t>
            </a:r>
            <a:endParaRPr lang="en-US" altLang="ja-JP" dirty="0">
              <a:solidFill>
                <a:srgbClr val="545454"/>
              </a:solidFill>
              <a:latin typeface="メイリオ" panose="020B0604030504040204" pitchFamily="50" charset="-128"/>
              <a:ea typeface="メイリオ" panose="020B0604030504040204" pitchFamily="50" charset="-128"/>
            </a:endParaRPr>
          </a:p>
        </p:txBody>
      </p:sp>
      <p:sp>
        <p:nvSpPr>
          <p:cNvPr id="26" name="テキスト ボックス 25">
            <a:extLst>
              <a:ext uri="{FF2B5EF4-FFF2-40B4-BE49-F238E27FC236}">
                <a16:creationId xmlns:a16="http://schemas.microsoft.com/office/drawing/2014/main" id="{D016D8D4-4D9A-D9C4-1C32-AE29E4037EA6}"/>
              </a:ext>
            </a:extLst>
          </p:cNvPr>
          <p:cNvSpPr txBox="1"/>
          <p:nvPr/>
        </p:nvSpPr>
        <p:spPr>
          <a:xfrm>
            <a:off x="1541231" y="2589572"/>
            <a:ext cx="3446874" cy="369332"/>
          </a:xfrm>
          <a:prstGeom prst="rect">
            <a:avLst/>
          </a:prstGeom>
          <a:noFill/>
        </p:spPr>
        <p:txBody>
          <a:bodyPr wrap="square">
            <a:spAutoFit/>
          </a:bodyPr>
          <a:lstStyle/>
          <a:p>
            <a:pPr algn="ctr" eaLnBrk="1" fontAlgn="auto" hangingPunct="1">
              <a:spcBef>
                <a:spcPts val="0"/>
              </a:spcBef>
              <a:spcAft>
                <a:spcPts val="0"/>
              </a:spcAft>
            </a:pPr>
            <a:r>
              <a:rPr lang="en-US" altLang="ja-JP" dirty="0">
                <a:solidFill>
                  <a:srgbClr val="545454"/>
                </a:solidFill>
                <a:latin typeface="メイリオ" panose="020B0604030504040204" pitchFamily="50" charset="-128"/>
                <a:ea typeface="メイリオ" panose="020B0604030504040204" pitchFamily="50" charset="-128"/>
              </a:rPr>
              <a:t>PC</a:t>
            </a:r>
            <a:r>
              <a:rPr lang="ja-JP" altLang="en-US" dirty="0">
                <a:solidFill>
                  <a:srgbClr val="545454"/>
                </a:solidFill>
                <a:latin typeface="メイリオ" panose="020B0604030504040204" pitchFamily="50" charset="-128"/>
                <a:ea typeface="メイリオ" panose="020B0604030504040204" pitchFamily="50" charset="-128"/>
              </a:rPr>
              <a:t>版訪問時に</a:t>
            </a:r>
            <a:r>
              <a:rPr lang="en-US" altLang="ja-JP" dirty="0">
                <a:solidFill>
                  <a:srgbClr val="545454"/>
                </a:solidFill>
                <a:latin typeface="メイリオ" panose="020B0604030504040204" pitchFamily="50" charset="-128"/>
                <a:ea typeface="メイリオ" panose="020B0604030504040204" pitchFamily="50" charset="-128"/>
              </a:rPr>
              <a:t>4</a:t>
            </a:r>
            <a:r>
              <a:rPr lang="ja-JP" altLang="en-US" dirty="0">
                <a:solidFill>
                  <a:srgbClr val="545454"/>
                </a:solidFill>
                <a:latin typeface="メイリオ" panose="020B0604030504040204" pitchFamily="50" charset="-128"/>
                <a:ea typeface="メイリオ" panose="020B0604030504040204" pitchFamily="50" charset="-128"/>
              </a:rPr>
              <a:t>回まで表示</a:t>
            </a:r>
            <a:endParaRPr lang="en-US" altLang="ja-JP" dirty="0">
              <a:solidFill>
                <a:srgbClr val="545454"/>
              </a:solidFill>
              <a:latin typeface="メイリオ" panose="020B0604030504040204" pitchFamily="50" charset="-128"/>
              <a:ea typeface="メイリオ" panose="020B0604030504040204" pitchFamily="50" charset="-128"/>
            </a:endParaRPr>
          </a:p>
        </p:txBody>
      </p:sp>
      <p:sp>
        <p:nvSpPr>
          <p:cNvPr id="5" name="片側の 2 つの角を丸めた四角形 26">
            <a:extLst>
              <a:ext uri="{FF2B5EF4-FFF2-40B4-BE49-F238E27FC236}">
                <a16:creationId xmlns:a16="http://schemas.microsoft.com/office/drawing/2014/main" id="{61179E03-DE51-DD70-EEA1-F2CF003B16D3}"/>
              </a:ext>
            </a:extLst>
          </p:cNvPr>
          <p:cNvSpPr/>
          <p:nvPr/>
        </p:nvSpPr>
        <p:spPr>
          <a:xfrm>
            <a:off x="3132073" y="1208879"/>
            <a:ext cx="8370077" cy="601299"/>
          </a:xfrm>
          <a:prstGeom prst="round2SameRect">
            <a:avLst>
              <a:gd name="adj1" fmla="val 0"/>
              <a:gd name="adj2" fmla="val 0"/>
            </a:avLst>
          </a:prstGeom>
          <a:solidFill>
            <a:schemeClr val="bg1"/>
          </a:solidFill>
          <a:ln w="19050" cap="flat" cmpd="sng" algn="ctr">
            <a:solidFill>
              <a:srgbClr val="002060"/>
            </a:solid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b="1" i="0" u="none" strike="noStrike" kern="0" cap="none" spc="0" normalizeH="0" baseline="0" noProof="0" dirty="0">
                <a:ln>
                  <a:noFill/>
                </a:ln>
                <a:effectLst/>
                <a:uLnTx/>
                <a:uFillTx/>
                <a:latin typeface="メイリオ" panose="020B0604030504040204" pitchFamily="50" charset="-128"/>
                <a:ea typeface="メイリオ" panose="020B0604030504040204" pitchFamily="50" charset="-128"/>
              </a:rPr>
              <a:t>Yahoo!</a:t>
            </a:r>
            <a:r>
              <a:rPr kumimoji="0" lang="ja-JP" altLang="en-US" b="1" kern="0" dirty="0">
                <a:latin typeface="メイリオ" panose="020B0604030504040204" pitchFamily="50" charset="-128"/>
                <a:ea typeface="メイリオ" panose="020B0604030504040204" pitchFamily="50" charset="-128"/>
              </a:rPr>
              <a:t> </a:t>
            </a:r>
            <a:r>
              <a:rPr kumimoji="0" lang="en-US" altLang="ja-JP" b="1" kern="0" dirty="0">
                <a:latin typeface="メイリオ" panose="020B0604030504040204" pitchFamily="50" charset="-128"/>
                <a:ea typeface="メイリオ" panose="020B0604030504040204" pitchFamily="50" charset="-128"/>
              </a:rPr>
              <a:t>JAPAN</a:t>
            </a:r>
            <a:r>
              <a:rPr kumimoji="0" lang="ja-JP" altLang="en-US" b="1" kern="0" dirty="0">
                <a:latin typeface="メイリオ" panose="020B0604030504040204" pitchFamily="50" charset="-128"/>
                <a:ea typeface="メイリオ" panose="020B0604030504040204" pitchFamily="50" charset="-128"/>
              </a:rPr>
              <a:t>トップページ　</a:t>
            </a:r>
            <a:r>
              <a:rPr kumimoji="0" lang="ja-JP" altLang="en-US" b="1" i="0" u="none" strike="noStrike" kern="0" cap="none" spc="0" normalizeH="0" baseline="0" noProof="0" dirty="0">
                <a:ln>
                  <a:noFill/>
                </a:ln>
                <a:effectLst/>
                <a:uLnTx/>
                <a:uFillTx/>
                <a:latin typeface="メイリオ" panose="020B0604030504040204" pitchFamily="50" charset="-128"/>
                <a:ea typeface="メイリオ" panose="020B0604030504040204" pitchFamily="50" charset="-128"/>
              </a:rPr>
              <a:t>トピックス</a:t>
            </a:r>
            <a:r>
              <a:rPr kumimoji="0" lang="en-US" altLang="ja-JP" b="1" i="0" u="none" strike="noStrike" kern="0" cap="none" spc="0" normalizeH="0" baseline="0" noProof="0" dirty="0">
                <a:ln>
                  <a:noFill/>
                </a:ln>
                <a:effectLst/>
                <a:uLnTx/>
                <a:uFillTx/>
                <a:latin typeface="メイリオ" panose="020B0604030504040204" pitchFamily="50" charset="-128"/>
                <a:ea typeface="メイリオ" panose="020B0604030504040204" pitchFamily="50" charset="-128"/>
              </a:rPr>
              <a:t>PR</a:t>
            </a:r>
            <a:r>
              <a:rPr kumimoji="0" lang="ja-JP" altLang="en-US" b="1" i="0" u="none" strike="noStrike" kern="0" cap="none" spc="0" normalizeH="0" baseline="0" noProof="0" dirty="0">
                <a:ln>
                  <a:noFill/>
                </a:ln>
                <a:effectLst/>
                <a:uLnTx/>
                <a:uFillTx/>
                <a:latin typeface="メイリオ" panose="020B0604030504040204" pitchFamily="50" charset="-128"/>
                <a:ea typeface="メイリオ" panose="020B0604030504040204" pitchFamily="50" charset="-128"/>
              </a:rPr>
              <a:t>　</a:t>
            </a:r>
            <a:r>
              <a:rPr kumimoji="0" lang="en-US" altLang="ja-JP"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PC</a:t>
            </a:r>
            <a:r>
              <a:rPr kumimoji="0" lang="ja-JP" altLang="en-US"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a:t>
            </a:r>
            <a:r>
              <a:rPr kumimoji="0" lang="en-US" altLang="ja-JP"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FQ4</a:t>
            </a:r>
            <a:r>
              <a:rPr kumimoji="0" lang="ja-JP" altLang="en-US"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　月～金</a:t>
            </a:r>
          </a:p>
        </p:txBody>
      </p:sp>
      <p:graphicFrame>
        <p:nvGraphicFramePr>
          <p:cNvPr id="3" name="表 2">
            <a:extLst>
              <a:ext uri="{FF2B5EF4-FFF2-40B4-BE49-F238E27FC236}">
                <a16:creationId xmlns:a16="http://schemas.microsoft.com/office/drawing/2014/main" id="{EC2A01B2-6D0C-FFFA-7728-D889D542E6C3}"/>
              </a:ext>
            </a:extLst>
          </p:cNvPr>
          <p:cNvGraphicFramePr>
            <a:graphicFrameLocks noGrp="1"/>
          </p:cNvGraphicFramePr>
          <p:nvPr/>
        </p:nvGraphicFramePr>
        <p:xfrm>
          <a:off x="6096000" y="2453075"/>
          <a:ext cx="5286780" cy="2595880"/>
        </p:xfrm>
        <a:graphic>
          <a:graphicData uri="http://schemas.openxmlformats.org/drawingml/2006/table">
            <a:tbl>
              <a:tblPr firstRow="1" bandRow="1">
                <a:tableStyleId>{5C22544A-7EE6-4342-B048-85BDC9FD1C3A}</a:tableStyleId>
              </a:tblPr>
              <a:tblGrid>
                <a:gridCol w="2643390">
                  <a:extLst>
                    <a:ext uri="{9D8B030D-6E8A-4147-A177-3AD203B41FA5}">
                      <a16:colId xmlns:a16="http://schemas.microsoft.com/office/drawing/2014/main" val="1121193122"/>
                    </a:ext>
                  </a:extLst>
                </a:gridCol>
                <a:gridCol w="2643390">
                  <a:extLst>
                    <a:ext uri="{9D8B030D-6E8A-4147-A177-3AD203B41FA5}">
                      <a16:colId xmlns:a16="http://schemas.microsoft.com/office/drawing/2014/main" val="1846385556"/>
                    </a:ext>
                  </a:extLst>
                </a:gridCol>
              </a:tblGrid>
              <a:tr h="370840">
                <a:tc>
                  <a:txBody>
                    <a:bodyPr/>
                    <a:lstStyle/>
                    <a:p>
                      <a:r>
                        <a:rPr kumimoji="1" lang="ja-JP" altLang="en-US" sz="1600" b="0" dirty="0">
                          <a:solidFill>
                            <a:schemeClr val="tx1"/>
                          </a:solidFill>
                          <a:latin typeface="+mn-ea"/>
                          <a:ea typeface="+mn-ea"/>
                        </a:rPr>
                        <a:t>価格</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b="0" dirty="0">
                          <a:solidFill>
                            <a:schemeClr val="tx1"/>
                          </a:solidFill>
                          <a:latin typeface="+mn-ea"/>
                          <a:ea typeface="+mn-ea"/>
                        </a:rPr>
                        <a:t>500</a:t>
                      </a:r>
                      <a:r>
                        <a:rPr kumimoji="1" lang="ja-JP" altLang="en-US" sz="1600" b="0" dirty="0">
                          <a:solidFill>
                            <a:schemeClr val="tx1"/>
                          </a:solidFill>
                          <a:latin typeface="+mn-ea"/>
                          <a:ea typeface="+mn-ea"/>
                        </a:rPr>
                        <a:t>万円</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557293342"/>
                  </a:ext>
                </a:extLst>
              </a:tr>
              <a:tr h="370840">
                <a:tc>
                  <a:txBody>
                    <a:bodyPr/>
                    <a:lstStyle/>
                    <a:p>
                      <a:r>
                        <a:rPr kumimoji="1" lang="ja-JP" altLang="en-US" sz="1600" dirty="0">
                          <a:latin typeface="+mn-ea"/>
                          <a:ea typeface="+mn-ea"/>
                        </a:rPr>
                        <a:t>想定掲載</a:t>
                      </a:r>
                      <a:r>
                        <a:rPr kumimoji="1" lang="en-US" altLang="ja-JP" sz="1600" dirty="0" err="1">
                          <a:latin typeface="+mn-ea"/>
                          <a:ea typeface="+mn-ea"/>
                        </a:rPr>
                        <a:t>vimps</a:t>
                      </a:r>
                      <a:endParaRPr kumimoji="1" lang="en-US" altLang="ja-JP"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dirty="0">
                          <a:latin typeface="+mn-ea"/>
                          <a:ea typeface="+mn-ea"/>
                        </a:rPr>
                        <a:t>2,600</a:t>
                      </a:r>
                      <a:r>
                        <a:rPr kumimoji="1" lang="ja-JP" altLang="en-US" sz="1600" dirty="0">
                          <a:latin typeface="+mn-ea"/>
                          <a:ea typeface="+mn-ea"/>
                        </a:rPr>
                        <a:t>万</a:t>
                      </a:r>
                      <a:r>
                        <a:rPr kumimoji="1" lang="en-US" altLang="ja-JP" sz="1600" dirty="0" err="1">
                          <a:latin typeface="+mn-ea"/>
                          <a:ea typeface="+mn-ea"/>
                        </a:rPr>
                        <a:t>vimps</a:t>
                      </a:r>
                      <a:endParaRPr kumimoji="1" lang="ja-JP" altLang="en-US"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259181706"/>
                  </a:ext>
                </a:extLst>
              </a:tr>
              <a:tr h="370840">
                <a:tc>
                  <a:txBody>
                    <a:bodyPr/>
                    <a:lstStyle/>
                    <a:p>
                      <a:r>
                        <a:rPr kumimoji="1" lang="ja-JP" altLang="en-US" sz="1600" dirty="0">
                          <a:latin typeface="+mn-ea"/>
                          <a:ea typeface="+mn-ea"/>
                        </a:rPr>
                        <a:t>想定</a:t>
                      </a:r>
                      <a:r>
                        <a:rPr kumimoji="1" lang="en-US" altLang="ja-JP" sz="1600" dirty="0" err="1">
                          <a:latin typeface="+mn-ea"/>
                          <a:ea typeface="+mn-ea"/>
                        </a:rPr>
                        <a:t>vCPM</a:t>
                      </a:r>
                      <a:endParaRPr kumimoji="1" lang="ja-JP" altLang="en-US"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dirty="0">
                          <a:latin typeface="+mn-ea"/>
                          <a:ea typeface="+mn-ea"/>
                        </a:rPr>
                        <a:t>192</a:t>
                      </a:r>
                      <a:r>
                        <a:rPr kumimoji="1" lang="ja-JP" altLang="en-US" sz="1600" dirty="0">
                          <a:latin typeface="+mn-ea"/>
                          <a:ea typeface="+mn-ea"/>
                        </a:rPr>
                        <a:t>円</a:t>
                      </a:r>
                      <a:endParaRPr kumimoji="1" lang="en-US" altLang="ja-JP"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434118622"/>
                  </a:ext>
                </a:extLst>
              </a:tr>
              <a:tr h="370840">
                <a:tc>
                  <a:txBody>
                    <a:bodyPr/>
                    <a:lstStyle/>
                    <a:p>
                      <a:r>
                        <a:rPr kumimoji="1" lang="ja-JP" altLang="en-US" sz="1600" dirty="0">
                          <a:latin typeface="+mn-ea"/>
                          <a:ea typeface="+mn-ea"/>
                        </a:rPr>
                        <a:t>想定リーチ数</a:t>
                      </a:r>
                      <a:endParaRPr kumimoji="1" lang="en-US" altLang="ja-JP"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dirty="0">
                          <a:latin typeface="+mn-ea"/>
                          <a:ea typeface="+mn-ea"/>
                        </a:rPr>
                        <a:t>970</a:t>
                      </a:r>
                      <a:r>
                        <a:rPr kumimoji="1" lang="ja-JP" altLang="en-US" sz="1600" dirty="0">
                          <a:latin typeface="+mn-ea"/>
                          <a:ea typeface="+mn-ea"/>
                        </a:rPr>
                        <a:t>万</a:t>
                      </a:r>
                      <a:r>
                        <a:rPr kumimoji="1" lang="en-US" altLang="ja-JP" sz="1600" dirty="0">
                          <a:latin typeface="+mn-ea"/>
                          <a:ea typeface="+mn-ea"/>
                        </a:rPr>
                        <a:t>v</a:t>
                      </a:r>
                      <a:r>
                        <a:rPr kumimoji="1" lang="ja-JP" altLang="en-US" sz="1600" dirty="0">
                          <a:latin typeface="+mn-ea"/>
                          <a:ea typeface="+mn-ea"/>
                        </a:rPr>
                        <a:t>リーチ</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068175609"/>
                  </a:ext>
                </a:extLst>
              </a:tr>
              <a:tr h="370840">
                <a:tc>
                  <a:txBody>
                    <a:bodyPr/>
                    <a:lstStyle/>
                    <a:p>
                      <a:r>
                        <a:rPr kumimoji="1" lang="ja-JP" altLang="en-US" sz="1600" dirty="0">
                          <a:latin typeface="+mn-ea"/>
                          <a:ea typeface="+mn-ea"/>
                        </a:rPr>
                        <a:t>想定リーチ単価</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dirty="0">
                          <a:latin typeface="+mn-ea"/>
                          <a:ea typeface="+mn-ea"/>
                        </a:rPr>
                        <a:t>0.52</a:t>
                      </a:r>
                      <a:r>
                        <a:rPr kumimoji="1" lang="ja-JP" altLang="en-US" sz="1600" dirty="0">
                          <a:latin typeface="+mn-ea"/>
                          <a:ea typeface="+mn-ea"/>
                        </a:rPr>
                        <a:t>円</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443646750"/>
                  </a:ext>
                </a:extLst>
              </a:tr>
              <a:tr h="370840">
                <a:tc>
                  <a:txBody>
                    <a:bodyPr/>
                    <a:lstStyle/>
                    <a:p>
                      <a:r>
                        <a:rPr kumimoji="1" lang="ja-JP" altLang="en-US" sz="1600" dirty="0">
                          <a:latin typeface="+mn-ea"/>
                          <a:ea typeface="+mn-ea"/>
                        </a:rPr>
                        <a:t>想定</a:t>
                      </a:r>
                      <a:r>
                        <a:rPr kumimoji="1" lang="en-US" altLang="ja-JP" sz="1600" dirty="0" err="1">
                          <a:latin typeface="+mn-ea"/>
                          <a:ea typeface="+mn-ea"/>
                        </a:rPr>
                        <a:t>vCTR</a:t>
                      </a:r>
                      <a:endParaRPr kumimoji="1" lang="ja-JP" altLang="en-US"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dirty="0">
                          <a:latin typeface="+mn-ea"/>
                          <a:ea typeface="+mn-ea"/>
                        </a:rPr>
                        <a:t>0.10</a:t>
                      </a:r>
                      <a:r>
                        <a:rPr kumimoji="1" lang="ja-JP" altLang="en-US" sz="1600" dirty="0">
                          <a:latin typeface="+mn-ea"/>
                          <a:ea typeface="+mn-ea"/>
                        </a:rPr>
                        <a: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656649221"/>
                  </a:ext>
                </a:extLst>
              </a:tr>
              <a:tr h="370840">
                <a:tc>
                  <a:txBody>
                    <a:bodyPr/>
                    <a:lstStyle/>
                    <a:p>
                      <a:r>
                        <a:rPr kumimoji="1" lang="ja-JP" altLang="en-US" sz="1600" dirty="0">
                          <a:latin typeface="+mn-ea"/>
                          <a:ea typeface="+mn-ea"/>
                        </a:rPr>
                        <a:t>想定</a:t>
                      </a:r>
                      <a:r>
                        <a:rPr kumimoji="1" lang="en-US" altLang="ja-JP" sz="1600" dirty="0">
                          <a:latin typeface="+mn-ea"/>
                          <a:ea typeface="+mn-ea"/>
                        </a:rPr>
                        <a:t>CPC</a:t>
                      </a:r>
                      <a:endParaRPr kumimoji="1" lang="ja-JP" altLang="en-US"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dirty="0">
                          <a:latin typeface="+mn-ea"/>
                          <a:ea typeface="+mn-ea"/>
                        </a:rPr>
                        <a:t>192</a:t>
                      </a:r>
                      <a:r>
                        <a:rPr kumimoji="1" lang="ja-JP" altLang="en-US" sz="1600" dirty="0">
                          <a:latin typeface="+mn-ea"/>
                          <a:ea typeface="+mn-ea"/>
                        </a:rPr>
                        <a:t>円</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457387103"/>
                  </a:ext>
                </a:extLst>
              </a:tr>
            </a:tbl>
          </a:graphicData>
        </a:graphic>
      </p:graphicFrame>
      <p:pic>
        <p:nvPicPr>
          <p:cNvPr id="13" name="図 12">
            <a:extLst>
              <a:ext uri="{FF2B5EF4-FFF2-40B4-BE49-F238E27FC236}">
                <a16:creationId xmlns:a16="http://schemas.microsoft.com/office/drawing/2014/main" id="{C558E858-7E74-F0FD-6312-A2BDAAECB73F}"/>
              </a:ext>
            </a:extLst>
          </p:cNvPr>
          <p:cNvPicPr>
            <a:picLocks noChangeAspect="1"/>
          </p:cNvPicPr>
          <p:nvPr/>
        </p:nvPicPr>
        <p:blipFill>
          <a:blip r:embed="rId2"/>
          <a:stretch>
            <a:fillRect/>
          </a:stretch>
        </p:blipFill>
        <p:spPr>
          <a:xfrm>
            <a:off x="1505169" y="3099266"/>
            <a:ext cx="1972446" cy="1572776"/>
          </a:xfrm>
          <a:prstGeom prst="rect">
            <a:avLst/>
          </a:prstGeom>
        </p:spPr>
      </p:pic>
      <p:grpSp>
        <p:nvGrpSpPr>
          <p:cNvPr id="18" name="グループ化 17">
            <a:extLst>
              <a:ext uri="{FF2B5EF4-FFF2-40B4-BE49-F238E27FC236}">
                <a16:creationId xmlns:a16="http://schemas.microsoft.com/office/drawing/2014/main" id="{267CD758-76AE-D9C5-A26A-4E0FC4207EA3}"/>
              </a:ext>
            </a:extLst>
          </p:cNvPr>
          <p:cNvGrpSpPr/>
          <p:nvPr/>
        </p:nvGrpSpPr>
        <p:grpSpPr>
          <a:xfrm>
            <a:off x="3681460" y="3509042"/>
            <a:ext cx="1465532" cy="1163000"/>
            <a:chOff x="4150359" y="3686890"/>
            <a:chExt cx="1465532" cy="1163000"/>
          </a:xfrm>
        </p:grpSpPr>
        <p:pic>
          <p:nvPicPr>
            <p:cNvPr id="14" name="図 13">
              <a:extLst>
                <a:ext uri="{FF2B5EF4-FFF2-40B4-BE49-F238E27FC236}">
                  <a16:creationId xmlns:a16="http://schemas.microsoft.com/office/drawing/2014/main" id="{597F4E4E-2482-8702-5691-893106B520F5}"/>
                </a:ext>
              </a:extLst>
            </p:cNvPr>
            <p:cNvPicPr>
              <a:picLocks noChangeAspect="1"/>
            </p:cNvPicPr>
            <p:nvPr/>
          </p:nvPicPr>
          <p:blipFill>
            <a:blip r:embed="rId3"/>
            <a:srcRect/>
            <a:stretch/>
          </p:blipFill>
          <p:spPr>
            <a:xfrm>
              <a:off x="4150359" y="3686890"/>
              <a:ext cx="844550" cy="1149350"/>
            </a:xfrm>
            <a:prstGeom prst="rect">
              <a:avLst/>
            </a:prstGeom>
          </p:spPr>
        </p:pic>
        <p:pic>
          <p:nvPicPr>
            <p:cNvPr id="15" name="図 14">
              <a:extLst>
                <a:ext uri="{FF2B5EF4-FFF2-40B4-BE49-F238E27FC236}">
                  <a16:creationId xmlns:a16="http://schemas.microsoft.com/office/drawing/2014/main" id="{6E0A4E77-B2FB-A845-FABD-8BF83346836B}"/>
                </a:ext>
              </a:extLst>
            </p:cNvPr>
            <p:cNvPicPr>
              <a:picLocks noChangeAspect="1"/>
            </p:cNvPicPr>
            <p:nvPr/>
          </p:nvPicPr>
          <p:blipFill>
            <a:blip r:embed="rId3"/>
            <a:srcRect/>
            <a:stretch/>
          </p:blipFill>
          <p:spPr>
            <a:xfrm>
              <a:off x="4373927" y="3700540"/>
              <a:ext cx="844550" cy="1149350"/>
            </a:xfrm>
            <a:prstGeom prst="rect">
              <a:avLst/>
            </a:prstGeom>
          </p:spPr>
        </p:pic>
        <p:pic>
          <p:nvPicPr>
            <p:cNvPr id="16" name="図 15">
              <a:extLst>
                <a:ext uri="{FF2B5EF4-FFF2-40B4-BE49-F238E27FC236}">
                  <a16:creationId xmlns:a16="http://schemas.microsoft.com/office/drawing/2014/main" id="{08D4ECD6-64CC-31FF-3C0A-241253819D5F}"/>
                </a:ext>
              </a:extLst>
            </p:cNvPr>
            <p:cNvPicPr>
              <a:picLocks noChangeAspect="1"/>
            </p:cNvPicPr>
            <p:nvPr/>
          </p:nvPicPr>
          <p:blipFill>
            <a:blip r:embed="rId3"/>
            <a:srcRect/>
            <a:stretch/>
          </p:blipFill>
          <p:spPr>
            <a:xfrm>
              <a:off x="4572634" y="3693715"/>
              <a:ext cx="844550" cy="1149350"/>
            </a:xfrm>
            <a:prstGeom prst="rect">
              <a:avLst/>
            </a:prstGeom>
          </p:spPr>
        </p:pic>
        <p:pic>
          <p:nvPicPr>
            <p:cNvPr id="17" name="図 16">
              <a:extLst>
                <a:ext uri="{FF2B5EF4-FFF2-40B4-BE49-F238E27FC236}">
                  <a16:creationId xmlns:a16="http://schemas.microsoft.com/office/drawing/2014/main" id="{D3FB1954-511A-E8FB-24F5-730A7B00E247}"/>
                </a:ext>
              </a:extLst>
            </p:cNvPr>
            <p:cNvPicPr>
              <a:picLocks noChangeAspect="1"/>
            </p:cNvPicPr>
            <p:nvPr/>
          </p:nvPicPr>
          <p:blipFill>
            <a:blip r:embed="rId3"/>
            <a:srcRect/>
            <a:stretch/>
          </p:blipFill>
          <p:spPr>
            <a:xfrm>
              <a:off x="4771341" y="3694839"/>
              <a:ext cx="844550" cy="1149350"/>
            </a:xfrm>
            <a:prstGeom prst="rect">
              <a:avLst/>
            </a:prstGeom>
          </p:spPr>
        </p:pic>
      </p:grpSp>
      <p:sp>
        <p:nvSpPr>
          <p:cNvPr id="19" name="テキスト ボックス 18">
            <a:extLst>
              <a:ext uri="{FF2B5EF4-FFF2-40B4-BE49-F238E27FC236}">
                <a16:creationId xmlns:a16="http://schemas.microsoft.com/office/drawing/2014/main" id="{A45AB4DB-7175-5692-0607-4B862482DC34}"/>
              </a:ext>
            </a:extLst>
          </p:cNvPr>
          <p:cNvSpPr txBox="1"/>
          <p:nvPr/>
        </p:nvSpPr>
        <p:spPr>
          <a:xfrm>
            <a:off x="6005146" y="6156951"/>
            <a:ext cx="5701720" cy="415498"/>
          </a:xfrm>
          <a:prstGeom prst="rect">
            <a:avLst/>
          </a:prstGeom>
          <a:noFill/>
        </p:spPr>
        <p:txBody>
          <a:bodyPr wrap="square">
            <a:spAutoFit/>
          </a:bodyPr>
          <a:lstStyle/>
          <a:p>
            <a:pPr eaLnBrk="1" fontAlgn="auto" hangingPunct="1">
              <a:spcBef>
                <a:spcPts val="0"/>
              </a:spcBef>
              <a:spcAft>
                <a:spcPts val="0"/>
              </a:spcAft>
            </a:pPr>
            <a:r>
              <a:rPr lang="en-US" altLang="ja-JP" sz="1050" dirty="0">
                <a:solidFill>
                  <a:srgbClr val="545454"/>
                </a:solidFill>
                <a:latin typeface="メイリオ" panose="020B0604030504040204" pitchFamily="50" charset="-128"/>
                <a:ea typeface="メイリオ" panose="020B0604030504040204" pitchFamily="50" charset="-128"/>
              </a:rPr>
              <a:t>※</a:t>
            </a:r>
            <a:r>
              <a:rPr lang="ja-JP" altLang="en-US" sz="1050" dirty="0">
                <a:solidFill>
                  <a:srgbClr val="545454"/>
                </a:solidFill>
                <a:latin typeface="メイリオ" panose="020B0604030504040204" pitchFamily="50" charset="-128"/>
                <a:ea typeface="メイリオ" panose="020B0604030504040204" pitchFamily="50" charset="-128"/>
              </a:rPr>
              <a:t>土日、祝日はスペックが異なります。詳細スペックはセールスシートをご確認ください。</a:t>
            </a:r>
            <a:endParaRPr lang="en-US" altLang="ja-JP" sz="105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en-US" altLang="ja-JP" sz="1050" dirty="0">
                <a:solidFill>
                  <a:srgbClr val="545454"/>
                </a:solidFill>
                <a:latin typeface="メイリオ" panose="020B0604030504040204" pitchFamily="50" charset="-128"/>
                <a:ea typeface="メイリオ" panose="020B0604030504040204" pitchFamily="50" charset="-128"/>
              </a:rPr>
              <a:t>※</a:t>
            </a:r>
            <a:r>
              <a:rPr lang="ja-JP" altLang="en-US" sz="1050" dirty="0">
                <a:solidFill>
                  <a:srgbClr val="545454"/>
                </a:solidFill>
                <a:latin typeface="メイリオ" panose="020B0604030504040204" pitchFamily="50" charset="-128"/>
                <a:ea typeface="メイリオ" panose="020B0604030504040204" pitchFamily="50" charset="-128"/>
              </a:rPr>
              <a:t>広告スペックはあくまでも想定数値であり、確約するものではありません。</a:t>
            </a:r>
            <a:endParaRPr lang="en-US" altLang="ja-JP" sz="1050" dirty="0">
              <a:solidFill>
                <a:srgbClr val="545454"/>
              </a:solidFill>
              <a:latin typeface="メイリオ" panose="020B0604030504040204" pitchFamily="50" charset="-128"/>
              <a:ea typeface="メイリオ" panose="020B0604030504040204" pitchFamily="50" charset="-128"/>
            </a:endParaRPr>
          </a:p>
        </p:txBody>
      </p:sp>
      <p:sp>
        <p:nvSpPr>
          <p:cNvPr id="6" name="角丸四角形 25">
            <a:extLst>
              <a:ext uri="{FF2B5EF4-FFF2-40B4-BE49-F238E27FC236}">
                <a16:creationId xmlns:a16="http://schemas.microsoft.com/office/drawing/2014/main" id="{6D522E78-0665-5971-BECF-77AF3E876B9C}"/>
              </a:ext>
            </a:extLst>
          </p:cNvPr>
          <p:cNvSpPr/>
          <p:nvPr/>
        </p:nvSpPr>
        <p:spPr>
          <a:xfrm>
            <a:off x="755414" y="1972475"/>
            <a:ext cx="4952114" cy="364798"/>
          </a:xfrm>
          <a:prstGeom prst="roundRect">
            <a:avLst>
              <a:gd name="adj" fmla="val 50000"/>
            </a:avLst>
          </a:prstGeom>
          <a:no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gn="ctr">
              <a:lnSpc>
                <a:spcPct val="120000"/>
              </a:lnSpc>
            </a:pPr>
            <a:r>
              <a:rPr kumimoji="1" lang="ja-JP" altLang="en-US" sz="1600" b="1" dirty="0">
                <a:solidFill>
                  <a:schemeClr val="accent1"/>
                </a:solidFill>
                <a:latin typeface="Meiryo" panose="020B0604030504040204" pitchFamily="34" charset="-128"/>
                <a:ea typeface="Meiryo" panose="020B0604030504040204" pitchFamily="34" charset="-128"/>
              </a:rPr>
              <a:t>掲載イメージ</a:t>
            </a:r>
          </a:p>
        </p:txBody>
      </p:sp>
      <p:sp>
        <p:nvSpPr>
          <p:cNvPr id="7" name="角丸四角形 25">
            <a:extLst>
              <a:ext uri="{FF2B5EF4-FFF2-40B4-BE49-F238E27FC236}">
                <a16:creationId xmlns:a16="http://schemas.microsoft.com/office/drawing/2014/main" id="{D4DC3F56-1621-AE16-000E-0FA630E7F944}"/>
              </a:ext>
            </a:extLst>
          </p:cNvPr>
          <p:cNvSpPr/>
          <p:nvPr/>
        </p:nvSpPr>
        <p:spPr>
          <a:xfrm>
            <a:off x="5943436" y="1955401"/>
            <a:ext cx="5594920" cy="364798"/>
          </a:xfrm>
          <a:prstGeom prst="roundRect">
            <a:avLst>
              <a:gd name="adj" fmla="val 50000"/>
            </a:avLst>
          </a:prstGeom>
          <a:no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gn="ctr">
              <a:lnSpc>
                <a:spcPct val="120000"/>
              </a:lnSpc>
            </a:pPr>
            <a:r>
              <a:rPr kumimoji="1" lang="ja-JP" altLang="en-US" sz="1600" b="1" dirty="0">
                <a:solidFill>
                  <a:schemeClr val="accent1"/>
                </a:solidFill>
                <a:latin typeface="Meiryo" panose="020B0604030504040204" pitchFamily="34" charset="-128"/>
                <a:ea typeface="Meiryo" panose="020B0604030504040204" pitchFamily="34" charset="-128"/>
              </a:rPr>
              <a:t>商品スペック</a:t>
            </a:r>
          </a:p>
        </p:txBody>
      </p:sp>
      <p:pic>
        <p:nvPicPr>
          <p:cNvPr id="8" name="図 7">
            <a:extLst>
              <a:ext uri="{FF2B5EF4-FFF2-40B4-BE49-F238E27FC236}">
                <a16:creationId xmlns:a16="http://schemas.microsoft.com/office/drawing/2014/main" id="{78DB9552-4E01-76C2-9A2C-21B508FFF4A7}"/>
              </a:ext>
            </a:extLst>
          </p:cNvPr>
          <p:cNvPicPr>
            <a:picLocks noChangeAspect="1"/>
          </p:cNvPicPr>
          <p:nvPr/>
        </p:nvPicPr>
        <p:blipFill>
          <a:blip r:embed="rId4"/>
          <a:srcRect/>
          <a:stretch/>
        </p:blipFill>
        <p:spPr>
          <a:xfrm>
            <a:off x="1092127" y="1318070"/>
            <a:ext cx="449104" cy="402106"/>
          </a:xfrm>
          <a:prstGeom prst="rect">
            <a:avLst/>
          </a:prstGeom>
        </p:spPr>
      </p:pic>
    </p:spTree>
    <p:extLst>
      <p:ext uri="{BB962C8B-B14F-4D97-AF65-F5344CB8AC3E}">
        <p14:creationId xmlns:p14="http://schemas.microsoft.com/office/powerpoint/2010/main" val="22442995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1ED52B-C17D-25E1-4DED-74AD36633569}"/>
              </a:ext>
            </a:extLst>
          </p:cNvPr>
          <p:cNvSpPr>
            <a:spLocks noGrp="1"/>
          </p:cNvSpPr>
          <p:nvPr>
            <p:ph type="ctrTitle"/>
          </p:nvPr>
        </p:nvSpPr>
        <p:spPr/>
        <p:txBody>
          <a:bodyPr/>
          <a:lstStyle/>
          <a:p>
            <a:r>
              <a:rPr kumimoji="1" lang="ja-JP" altLang="en-US" dirty="0"/>
              <a:t>トピックス</a:t>
            </a:r>
            <a:r>
              <a:rPr kumimoji="1" lang="en-US" altLang="ja-JP" dirty="0"/>
              <a:t>PR</a:t>
            </a:r>
            <a:r>
              <a:rPr kumimoji="1" lang="ja-JP" altLang="en-US" dirty="0"/>
              <a:t>で期待できる効果</a:t>
            </a:r>
          </a:p>
        </p:txBody>
      </p:sp>
      <p:sp>
        <p:nvSpPr>
          <p:cNvPr id="4" name="テキスト ボックス 3">
            <a:extLst>
              <a:ext uri="{FF2B5EF4-FFF2-40B4-BE49-F238E27FC236}">
                <a16:creationId xmlns:a16="http://schemas.microsoft.com/office/drawing/2014/main" id="{39FA3B83-BE16-2747-2078-C2D3878286B9}"/>
              </a:ext>
            </a:extLst>
          </p:cNvPr>
          <p:cNvSpPr txBox="1"/>
          <p:nvPr/>
        </p:nvSpPr>
        <p:spPr>
          <a:xfrm>
            <a:off x="479426" y="1268413"/>
            <a:ext cx="3334118" cy="369332"/>
          </a:xfrm>
          <a:prstGeom prst="rect">
            <a:avLst/>
          </a:prstGeom>
          <a:solidFill>
            <a:srgbClr val="00003E"/>
          </a:solidFill>
        </p:spPr>
        <p:txBody>
          <a:bodyPr wrap="square" rtlCol="0">
            <a:spAutoFit/>
          </a:bodyPr>
          <a:lstStyle/>
          <a:p>
            <a:pPr algn="ctr"/>
            <a:r>
              <a:rPr lang="ja-JP" altLang="en-US" b="1" dirty="0">
                <a:solidFill>
                  <a:schemeClr val="bg1"/>
                </a:solidFill>
              </a:rPr>
              <a:t>クリック</a:t>
            </a:r>
            <a:endParaRPr kumimoji="1" lang="ja-JP" altLang="en-US" b="1" dirty="0">
              <a:solidFill>
                <a:schemeClr val="bg1"/>
              </a:solidFill>
            </a:endParaRPr>
          </a:p>
        </p:txBody>
      </p:sp>
      <p:sp>
        <p:nvSpPr>
          <p:cNvPr id="5" name="テキスト ボックス 4">
            <a:extLst>
              <a:ext uri="{FF2B5EF4-FFF2-40B4-BE49-F238E27FC236}">
                <a16:creationId xmlns:a16="http://schemas.microsoft.com/office/drawing/2014/main" id="{73E6A0AE-8B2C-E799-BD57-7AA36EA36C95}"/>
              </a:ext>
            </a:extLst>
          </p:cNvPr>
          <p:cNvSpPr txBox="1"/>
          <p:nvPr/>
        </p:nvSpPr>
        <p:spPr>
          <a:xfrm>
            <a:off x="8378457" y="1268413"/>
            <a:ext cx="3334118" cy="369332"/>
          </a:xfrm>
          <a:prstGeom prst="rect">
            <a:avLst/>
          </a:prstGeom>
          <a:solidFill>
            <a:srgbClr val="00003E"/>
          </a:solidFill>
        </p:spPr>
        <p:txBody>
          <a:bodyPr wrap="square" rtlCol="0">
            <a:spAutoFit/>
          </a:bodyPr>
          <a:lstStyle/>
          <a:p>
            <a:pPr algn="ctr"/>
            <a:r>
              <a:rPr lang="ja-JP" altLang="en-US" b="1" dirty="0">
                <a:solidFill>
                  <a:schemeClr val="bg1"/>
                </a:solidFill>
              </a:rPr>
              <a:t>読了率</a:t>
            </a:r>
            <a:endParaRPr kumimoji="1" lang="en-US" altLang="ja-JP" b="1" dirty="0">
              <a:solidFill>
                <a:schemeClr val="bg1"/>
              </a:solidFill>
            </a:endParaRPr>
          </a:p>
        </p:txBody>
      </p:sp>
      <p:sp>
        <p:nvSpPr>
          <p:cNvPr id="6" name="テキスト ボックス 5">
            <a:extLst>
              <a:ext uri="{FF2B5EF4-FFF2-40B4-BE49-F238E27FC236}">
                <a16:creationId xmlns:a16="http://schemas.microsoft.com/office/drawing/2014/main" id="{6D8202DB-8EEA-B8BB-4D76-D7835E52E264}"/>
              </a:ext>
            </a:extLst>
          </p:cNvPr>
          <p:cNvSpPr txBox="1"/>
          <p:nvPr/>
        </p:nvSpPr>
        <p:spPr>
          <a:xfrm>
            <a:off x="4463183" y="1278329"/>
            <a:ext cx="3334118" cy="369332"/>
          </a:xfrm>
          <a:prstGeom prst="rect">
            <a:avLst/>
          </a:prstGeom>
          <a:solidFill>
            <a:srgbClr val="00003E"/>
          </a:solidFill>
        </p:spPr>
        <p:txBody>
          <a:bodyPr wrap="square" rtlCol="0">
            <a:spAutoFit/>
          </a:bodyPr>
          <a:lstStyle/>
          <a:p>
            <a:pPr algn="ctr"/>
            <a:r>
              <a:rPr kumimoji="1" lang="ja-JP" altLang="en-US" b="1" dirty="0">
                <a:solidFill>
                  <a:schemeClr val="bg1"/>
                </a:solidFill>
              </a:rPr>
              <a:t>サーチ</a:t>
            </a:r>
          </a:p>
        </p:txBody>
      </p:sp>
      <p:sp>
        <p:nvSpPr>
          <p:cNvPr id="7" name="テキスト ボックス 6">
            <a:extLst>
              <a:ext uri="{FF2B5EF4-FFF2-40B4-BE49-F238E27FC236}">
                <a16:creationId xmlns:a16="http://schemas.microsoft.com/office/drawing/2014/main" id="{09020B26-FB17-0807-8D5B-1D769025230E}"/>
              </a:ext>
            </a:extLst>
          </p:cNvPr>
          <p:cNvSpPr txBox="1"/>
          <p:nvPr/>
        </p:nvSpPr>
        <p:spPr>
          <a:xfrm>
            <a:off x="4463183" y="1771846"/>
            <a:ext cx="3334117" cy="923330"/>
          </a:xfrm>
          <a:prstGeom prst="rect">
            <a:avLst/>
          </a:prstGeom>
          <a:noFill/>
        </p:spPr>
        <p:txBody>
          <a:bodyPr wrap="square" rtlCol="0">
            <a:spAutoFit/>
          </a:bodyPr>
          <a:lstStyle/>
          <a:p>
            <a:pPr algn="l"/>
            <a:r>
              <a:rPr lang="ja-JP" altLang="en-US" b="1" dirty="0">
                <a:solidFill>
                  <a:schemeClr val="tx1">
                    <a:lumMod val="75000"/>
                    <a:lumOff val="25000"/>
                  </a:schemeClr>
                </a:solidFill>
                <a:latin typeface="+mn-ea"/>
              </a:rPr>
              <a:t>サーチリフト </a:t>
            </a:r>
            <a:endParaRPr kumimoji="1" lang="en-US" altLang="ja-JP" b="1" dirty="0">
              <a:solidFill>
                <a:schemeClr val="tx1">
                  <a:lumMod val="75000"/>
                  <a:lumOff val="25000"/>
                </a:schemeClr>
              </a:solidFill>
              <a:latin typeface="+mn-ea"/>
            </a:endParaRPr>
          </a:p>
          <a:p>
            <a:pPr algn="ctr"/>
            <a:r>
              <a:rPr lang="ja-JP" altLang="en-US" sz="2800" b="1" dirty="0">
                <a:solidFill>
                  <a:schemeClr val="tx1">
                    <a:lumMod val="75000"/>
                    <a:lumOff val="25000"/>
                  </a:schemeClr>
                </a:solidFill>
                <a:latin typeface="+mn-ea"/>
              </a:rPr>
              <a:t>約</a:t>
            </a:r>
            <a:r>
              <a:rPr lang="en-US" altLang="ja-JP" sz="3600" b="1" dirty="0">
                <a:solidFill>
                  <a:srgbClr val="C00000"/>
                </a:solidFill>
                <a:latin typeface="+mn-ea"/>
              </a:rPr>
              <a:t>2</a:t>
            </a:r>
            <a:r>
              <a:rPr lang="ja-JP" altLang="en-US" sz="2800" b="1" dirty="0">
                <a:solidFill>
                  <a:srgbClr val="C00000"/>
                </a:solidFill>
                <a:latin typeface="+mn-ea"/>
              </a:rPr>
              <a:t>倍</a:t>
            </a:r>
            <a:endParaRPr kumimoji="1" lang="ja-JP" altLang="en-US" sz="3600" b="1" dirty="0">
              <a:solidFill>
                <a:srgbClr val="C00000"/>
              </a:solidFill>
              <a:latin typeface="+mn-ea"/>
            </a:endParaRPr>
          </a:p>
        </p:txBody>
      </p:sp>
      <p:sp>
        <p:nvSpPr>
          <p:cNvPr id="8" name="テキスト ボックス 7">
            <a:extLst>
              <a:ext uri="{FF2B5EF4-FFF2-40B4-BE49-F238E27FC236}">
                <a16:creationId xmlns:a16="http://schemas.microsoft.com/office/drawing/2014/main" id="{A748C3E4-448B-D7AE-33C3-562756AEC9AE}"/>
              </a:ext>
            </a:extLst>
          </p:cNvPr>
          <p:cNvSpPr txBox="1"/>
          <p:nvPr/>
        </p:nvSpPr>
        <p:spPr>
          <a:xfrm>
            <a:off x="8604203" y="6333082"/>
            <a:ext cx="3210170" cy="369332"/>
          </a:xfrm>
          <a:prstGeom prst="rect">
            <a:avLst/>
          </a:prstGeom>
          <a:noFill/>
        </p:spPr>
        <p:txBody>
          <a:bodyPr wrap="square" rtlCol="0">
            <a:spAutoFit/>
          </a:bodyPr>
          <a:lstStyle/>
          <a:p>
            <a:pPr algn="l"/>
            <a:r>
              <a:rPr lang="en-US" altLang="ja-JP" sz="900" dirty="0">
                <a:latin typeface="+mn-ea"/>
              </a:rPr>
              <a:t>※</a:t>
            </a:r>
            <a:r>
              <a:rPr lang="ja-JP" altLang="en-US" sz="900" dirty="0">
                <a:latin typeface="+mn-ea"/>
              </a:rPr>
              <a:t>いずれも</a:t>
            </a:r>
            <a:r>
              <a:rPr lang="en-US" altLang="ja-JP" sz="900" dirty="0">
                <a:latin typeface="+mn-ea"/>
              </a:rPr>
              <a:t>LINE</a:t>
            </a:r>
            <a:r>
              <a:rPr lang="ja-JP" altLang="en-US" sz="900" dirty="0">
                <a:latin typeface="+mn-ea"/>
              </a:rPr>
              <a:t>ヤフー自社調べ（トピックス</a:t>
            </a:r>
            <a:r>
              <a:rPr lang="en-US" altLang="ja-JP" sz="900" dirty="0">
                <a:latin typeface="+mn-ea"/>
              </a:rPr>
              <a:t>PR SP</a:t>
            </a:r>
            <a:r>
              <a:rPr lang="ja-JP" altLang="en-US" sz="900" dirty="0">
                <a:latin typeface="+mn-ea"/>
              </a:rPr>
              <a:t>実績）</a:t>
            </a:r>
            <a:endParaRPr lang="en-US" altLang="ja-JP" sz="900" dirty="0">
              <a:latin typeface="+mn-ea"/>
            </a:endParaRPr>
          </a:p>
          <a:p>
            <a:pPr algn="l"/>
            <a:r>
              <a:rPr lang="en-US" altLang="ja-JP" sz="900" dirty="0">
                <a:latin typeface="+mn-ea"/>
              </a:rPr>
              <a:t>※1</a:t>
            </a:r>
            <a:r>
              <a:rPr lang="ja-JP" altLang="en-US" sz="900" dirty="0">
                <a:latin typeface="+mn-ea"/>
              </a:rPr>
              <a:t>　</a:t>
            </a:r>
            <a:r>
              <a:rPr lang="en-US" altLang="ja-JP" sz="900" dirty="0">
                <a:latin typeface="+mn-ea"/>
              </a:rPr>
              <a:t>2025</a:t>
            </a:r>
            <a:r>
              <a:rPr lang="ja-JP" altLang="en-US" sz="900" dirty="0">
                <a:latin typeface="+mn-ea"/>
              </a:rPr>
              <a:t>年</a:t>
            </a:r>
            <a:r>
              <a:rPr lang="en-US" altLang="ja-JP" sz="900" dirty="0">
                <a:latin typeface="+mn-ea"/>
              </a:rPr>
              <a:t>1</a:t>
            </a:r>
            <a:r>
              <a:rPr lang="ja-JP" altLang="en-US" sz="900" dirty="0">
                <a:latin typeface="+mn-ea"/>
              </a:rPr>
              <a:t>月～</a:t>
            </a:r>
            <a:r>
              <a:rPr lang="en-US" altLang="ja-JP" sz="900" dirty="0">
                <a:latin typeface="+mn-ea"/>
              </a:rPr>
              <a:t>2025</a:t>
            </a:r>
            <a:r>
              <a:rPr lang="ja-JP" altLang="en-US" sz="900" dirty="0">
                <a:latin typeface="+mn-ea"/>
              </a:rPr>
              <a:t>年</a:t>
            </a:r>
            <a:r>
              <a:rPr lang="en-US" altLang="ja-JP" sz="900" dirty="0">
                <a:latin typeface="+mn-ea"/>
              </a:rPr>
              <a:t>7</a:t>
            </a:r>
            <a:r>
              <a:rPr lang="ja-JP" altLang="en-US" sz="900" dirty="0">
                <a:latin typeface="+mn-ea"/>
              </a:rPr>
              <a:t>月全デバイス実績平均</a:t>
            </a:r>
            <a:endParaRPr lang="en-US" altLang="ja-JP" sz="900" dirty="0">
              <a:latin typeface="+mn-ea"/>
            </a:endParaRPr>
          </a:p>
        </p:txBody>
      </p:sp>
      <p:sp>
        <p:nvSpPr>
          <p:cNvPr id="9" name="テキスト ボックス 8">
            <a:extLst>
              <a:ext uri="{FF2B5EF4-FFF2-40B4-BE49-F238E27FC236}">
                <a16:creationId xmlns:a16="http://schemas.microsoft.com/office/drawing/2014/main" id="{EEFDF528-F1F0-8D17-E816-A05F0ACB879C}"/>
              </a:ext>
            </a:extLst>
          </p:cNvPr>
          <p:cNvSpPr txBox="1"/>
          <p:nvPr/>
        </p:nvSpPr>
        <p:spPr>
          <a:xfrm>
            <a:off x="476673" y="2907268"/>
            <a:ext cx="3470242" cy="523220"/>
          </a:xfrm>
          <a:prstGeom prst="rect">
            <a:avLst/>
          </a:prstGeom>
          <a:noFill/>
        </p:spPr>
        <p:txBody>
          <a:bodyPr wrap="square" rtlCol="0">
            <a:spAutoFit/>
          </a:bodyPr>
          <a:lstStyle/>
          <a:p>
            <a:pPr algn="ctr"/>
            <a:r>
              <a:rPr kumimoji="1" lang="ja-JP" altLang="en-US" sz="1400" dirty="0">
                <a:solidFill>
                  <a:srgbClr val="C00000"/>
                </a:solidFill>
              </a:rPr>
              <a:t>コンテンツ感覚での</a:t>
            </a:r>
            <a:r>
              <a:rPr lang="ja-JP" altLang="en-US" sz="1400" dirty="0">
                <a:solidFill>
                  <a:srgbClr val="C00000"/>
                </a:solidFill>
              </a:rPr>
              <a:t>接触で</a:t>
            </a:r>
            <a:endParaRPr lang="en-US" altLang="ja-JP" sz="1400" dirty="0">
              <a:solidFill>
                <a:srgbClr val="C00000"/>
              </a:solidFill>
            </a:endParaRPr>
          </a:p>
          <a:p>
            <a:pPr algn="ctr"/>
            <a:r>
              <a:rPr lang="ja-JP" altLang="en-US" sz="1400" b="1" dirty="0">
                <a:solidFill>
                  <a:srgbClr val="C00000"/>
                </a:solidFill>
              </a:rPr>
              <a:t>ディスプレイ広告に反応しない層も反応</a:t>
            </a:r>
            <a:endParaRPr lang="en-US" altLang="ja-JP" sz="1400" dirty="0">
              <a:solidFill>
                <a:srgbClr val="C00000"/>
              </a:solidFill>
            </a:endParaRPr>
          </a:p>
        </p:txBody>
      </p:sp>
      <p:pic>
        <p:nvPicPr>
          <p:cNvPr id="10" name="図 9">
            <a:extLst>
              <a:ext uri="{FF2B5EF4-FFF2-40B4-BE49-F238E27FC236}">
                <a16:creationId xmlns:a16="http://schemas.microsoft.com/office/drawing/2014/main" id="{D042AE46-23CD-7269-018D-EF24D3021C06}"/>
              </a:ext>
            </a:extLst>
          </p:cNvPr>
          <p:cNvPicPr>
            <a:picLocks noChangeAspect="1"/>
          </p:cNvPicPr>
          <p:nvPr/>
        </p:nvPicPr>
        <p:blipFill>
          <a:blip r:embed="rId2"/>
          <a:stretch>
            <a:fillRect/>
          </a:stretch>
        </p:blipFill>
        <p:spPr>
          <a:xfrm>
            <a:off x="4284683" y="3845596"/>
            <a:ext cx="3636564" cy="2512544"/>
          </a:xfrm>
          <a:prstGeom prst="rect">
            <a:avLst/>
          </a:prstGeom>
        </p:spPr>
      </p:pic>
      <p:sp>
        <p:nvSpPr>
          <p:cNvPr id="11" name="テキスト ボックス 10">
            <a:extLst>
              <a:ext uri="{FF2B5EF4-FFF2-40B4-BE49-F238E27FC236}">
                <a16:creationId xmlns:a16="http://schemas.microsoft.com/office/drawing/2014/main" id="{294FBAC7-C802-E247-FFA9-6F1852D6538F}"/>
              </a:ext>
            </a:extLst>
          </p:cNvPr>
          <p:cNvSpPr txBox="1"/>
          <p:nvPr/>
        </p:nvSpPr>
        <p:spPr>
          <a:xfrm>
            <a:off x="479426" y="1761281"/>
            <a:ext cx="3334116" cy="923330"/>
          </a:xfrm>
          <a:prstGeom prst="rect">
            <a:avLst/>
          </a:prstGeom>
          <a:noFill/>
        </p:spPr>
        <p:txBody>
          <a:bodyPr wrap="square" rtlCol="0">
            <a:spAutoFit/>
          </a:bodyPr>
          <a:lstStyle/>
          <a:p>
            <a:pPr algn="l"/>
            <a:r>
              <a:rPr kumimoji="1" lang="ja-JP" altLang="en-US" b="1" dirty="0">
                <a:solidFill>
                  <a:schemeClr val="tx1">
                    <a:lumMod val="75000"/>
                    <a:lumOff val="25000"/>
                  </a:schemeClr>
                </a:solidFill>
                <a:latin typeface="+mn-ea"/>
              </a:rPr>
              <a:t>平均</a:t>
            </a:r>
            <a:r>
              <a:rPr kumimoji="1" lang="en-US" altLang="ja-JP" b="1" dirty="0" err="1">
                <a:solidFill>
                  <a:schemeClr val="tx1">
                    <a:lumMod val="75000"/>
                    <a:lumOff val="25000"/>
                  </a:schemeClr>
                </a:solidFill>
                <a:latin typeface="+mn-ea"/>
              </a:rPr>
              <a:t>vCTR</a:t>
            </a:r>
            <a:r>
              <a:rPr lang="ja-JP" altLang="en-US" b="1" dirty="0">
                <a:solidFill>
                  <a:schemeClr val="tx1">
                    <a:lumMod val="75000"/>
                    <a:lumOff val="25000"/>
                  </a:schemeClr>
                </a:solidFill>
                <a:latin typeface="+mn-ea"/>
              </a:rPr>
              <a:t> </a:t>
            </a:r>
            <a:r>
              <a:rPr lang="en-US" altLang="ja-JP" sz="900" b="1" dirty="0">
                <a:solidFill>
                  <a:schemeClr val="tx1">
                    <a:lumMod val="75000"/>
                    <a:lumOff val="25000"/>
                  </a:schemeClr>
                </a:solidFill>
                <a:latin typeface="+mn-ea"/>
              </a:rPr>
              <a:t>※1</a:t>
            </a:r>
            <a:endParaRPr kumimoji="1" lang="en-US" altLang="ja-JP" b="1" dirty="0">
              <a:solidFill>
                <a:schemeClr val="tx1">
                  <a:lumMod val="75000"/>
                  <a:lumOff val="25000"/>
                </a:schemeClr>
              </a:solidFill>
              <a:latin typeface="+mn-ea"/>
            </a:endParaRPr>
          </a:p>
          <a:p>
            <a:pPr algn="ctr"/>
            <a:r>
              <a:rPr lang="en-US" altLang="ja-JP" sz="3600" b="1" dirty="0">
                <a:solidFill>
                  <a:srgbClr val="C00000"/>
                </a:solidFill>
                <a:latin typeface="+mn-ea"/>
              </a:rPr>
              <a:t>1</a:t>
            </a:r>
            <a:r>
              <a:rPr kumimoji="1" lang="en-US" altLang="ja-JP" sz="3600" b="1" dirty="0">
                <a:solidFill>
                  <a:srgbClr val="C00000"/>
                </a:solidFill>
                <a:latin typeface="+mn-ea"/>
              </a:rPr>
              <a:t>.15</a:t>
            </a:r>
            <a:r>
              <a:rPr kumimoji="1" lang="ja-JP" altLang="en-US" sz="2800" b="1" dirty="0">
                <a:solidFill>
                  <a:srgbClr val="C00000"/>
                </a:solidFill>
                <a:latin typeface="+mn-ea"/>
              </a:rPr>
              <a:t>％</a:t>
            </a:r>
            <a:endParaRPr kumimoji="1" lang="ja-JP" altLang="en-US" sz="3600" b="1" dirty="0">
              <a:solidFill>
                <a:srgbClr val="C00000"/>
              </a:solidFill>
              <a:latin typeface="+mn-ea"/>
            </a:endParaRPr>
          </a:p>
        </p:txBody>
      </p:sp>
      <p:grpSp>
        <p:nvGrpSpPr>
          <p:cNvPr id="12" name="グループ化 11">
            <a:extLst>
              <a:ext uri="{FF2B5EF4-FFF2-40B4-BE49-F238E27FC236}">
                <a16:creationId xmlns:a16="http://schemas.microsoft.com/office/drawing/2014/main" id="{5456B25A-EF27-ADEA-A871-958606440089}"/>
              </a:ext>
            </a:extLst>
          </p:cNvPr>
          <p:cNvGrpSpPr/>
          <p:nvPr/>
        </p:nvGrpSpPr>
        <p:grpSpPr>
          <a:xfrm>
            <a:off x="4100437" y="3458828"/>
            <a:ext cx="3535275" cy="612041"/>
            <a:chOff x="3768100" y="1902070"/>
            <a:chExt cx="5167334" cy="612041"/>
          </a:xfrm>
        </p:grpSpPr>
        <p:sp>
          <p:nvSpPr>
            <p:cNvPr id="13" name="角丸四角形 60">
              <a:extLst>
                <a:ext uri="{FF2B5EF4-FFF2-40B4-BE49-F238E27FC236}">
                  <a16:creationId xmlns:a16="http://schemas.microsoft.com/office/drawing/2014/main" id="{72A5062D-BEFB-A0EB-A179-E8D0400ADF65}"/>
                </a:ext>
              </a:extLst>
            </p:cNvPr>
            <p:cNvSpPr/>
            <p:nvPr/>
          </p:nvSpPr>
          <p:spPr>
            <a:xfrm>
              <a:off x="3768100" y="1902070"/>
              <a:ext cx="5080690" cy="468000"/>
            </a:xfrm>
            <a:prstGeom prst="roundRect">
              <a:avLst>
                <a:gd name="adj" fmla="val 0"/>
              </a:avLst>
            </a:prstGeom>
            <a:noFill/>
            <a:ln w="9525" cap="flat" cmpd="sng" algn="ctr">
              <a:noFill/>
              <a:prstDash val="solid"/>
            </a:ln>
            <a:effectLst/>
          </p:spPr>
          <p:txBody>
            <a:bodyPr rot="0" spcFirstLastPara="0" vert="horz" wrap="none" lIns="468000" tIns="36000" rIns="0" bIns="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120000"/>
                </a:lnSpc>
                <a:defRPr/>
              </a:pPr>
              <a:r>
                <a:rPr kumimoji="0" lang="ja-JP" altLang="en-US" sz="900" b="1" u="sng" kern="0" dirty="0">
                  <a:solidFill>
                    <a:schemeClr val="tx1">
                      <a:lumMod val="65000"/>
                      <a:lumOff val="35000"/>
                    </a:schemeClr>
                  </a:solidFill>
                  <a:latin typeface="Meiryo" panose="020B0604030504040204" pitchFamily="34" charset="-128"/>
                  <a:ea typeface="Meiryo" panose="020B0604030504040204" pitchFamily="34" charset="-128"/>
                </a:rPr>
                <a:t>トピックス</a:t>
              </a:r>
              <a:r>
                <a:rPr kumimoji="0" lang="en-US" altLang="ja-JP" sz="900" b="1" u="sng" kern="0" dirty="0">
                  <a:solidFill>
                    <a:schemeClr val="tx1">
                      <a:lumMod val="65000"/>
                      <a:lumOff val="35000"/>
                    </a:schemeClr>
                  </a:solidFill>
                  <a:latin typeface="Meiryo" panose="020B0604030504040204" pitchFamily="34" charset="-128"/>
                  <a:ea typeface="Meiryo" panose="020B0604030504040204" pitchFamily="34" charset="-128"/>
                </a:rPr>
                <a:t>PR</a:t>
              </a:r>
              <a:r>
                <a:rPr kumimoji="0" lang="ja-JP" altLang="en-US" sz="900" b="1" u="sng" kern="0" dirty="0">
                  <a:solidFill>
                    <a:schemeClr val="tx1">
                      <a:lumMod val="65000"/>
                      <a:lumOff val="35000"/>
                    </a:schemeClr>
                  </a:solidFill>
                  <a:latin typeface="Meiryo" panose="020B0604030504040204" pitchFamily="34" charset="-128"/>
                  <a:ea typeface="Meiryo" panose="020B0604030504040204" pitchFamily="34" charset="-128"/>
                </a:rPr>
                <a:t>接触者及びクリック者における検索リフト</a:t>
              </a:r>
              <a:endParaRPr kumimoji="0" lang="en-US" altLang="ja-JP" sz="900" b="1" u="sng" kern="0" dirty="0">
                <a:solidFill>
                  <a:schemeClr val="tx1">
                    <a:lumMod val="65000"/>
                    <a:lumOff val="35000"/>
                  </a:schemeClr>
                </a:solidFill>
                <a:latin typeface="Meiryo" panose="020B0604030504040204" pitchFamily="34" charset="-128"/>
                <a:ea typeface="Meiryo" panose="020B0604030504040204" pitchFamily="34" charset="-128"/>
              </a:endParaRPr>
            </a:p>
          </p:txBody>
        </p:sp>
        <p:sp>
          <p:nvSpPr>
            <p:cNvPr id="14" name="角丸四角形 60">
              <a:extLst>
                <a:ext uri="{FF2B5EF4-FFF2-40B4-BE49-F238E27FC236}">
                  <a16:creationId xmlns:a16="http://schemas.microsoft.com/office/drawing/2014/main" id="{43869A08-5490-6E59-6A71-A75EA76F131F}"/>
                </a:ext>
              </a:extLst>
            </p:cNvPr>
            <p:cNvSpPr/>
            <p:nvPr/>
          </p:nvSpPr>
          <p:spPr>
            <a:xfrm>
              <a:off x="6855730" y="2046111"/>
              <a:ext cx="2079704" cy="468000"/>
            </a:xfrm>
            <a:prstGeom prst="roundRect">
              <a:avLst>
                <a:gd name="adj" fmla="val 0"/>
              </a:avLst>
            </a:prstGeom>
            <a:noFill/>
            <a:ln w="9525" cap="flat" cmpd="sng" algn="ctr">
              <a:noFill/>
              <a:prstDash val="solid"/>
            </a:ln>
            <a:effectLst/>
          </p:spPr>
          <p:txBody>
            <a:bodyPr rot="0" spcFirstLastPara="0" vert="horz" wrap="none" lIns="468000" tIns="36000" rIns="0" bIns="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defRPr/>
              </a:pPr>
              <a:r>
                <a:rPr kumimoji="0" lang="en-US" altLang="ja-JP" sz="600" kern="0" dirty="0">
                  <a:solidFill>
                    <a:schemeClr val="tx1">
                      <a:lumMod val="65000"/>
                      <a:lumOff val="35000"/>
                    </a:schemeClr>
                  </a:solidFill>
                  <a:latin typeface="Meiryo" panose="020B0604030504040204" pitchFamily="34" charset="-128"/>
                  <a:ea typeface="Meiryo" panose="020B0604030504040204" pitchFamily="34" charset="-128"/>
                </a:rPr>
                <a:t>※</a:t>
              </a:r>
              <a:r>
                <a:rPr kumimoji="0" lang="ja-JP" altLang="en-US" sz="600" kern="0" dirty="0">
                  <a:solidFill>
                    <a:schemeClr val="tx1">
                      <a:lumMod val="65000"/>
                      <a:lumOff val="35000"/>
                    </a:schemeClr>
                  </a:solidFill>
                  <a:latin typeface="Meiryo" panose="020B0604030504040204" pitchFamily="34" charset="-128"/>
                  <a:ea typeface="Meiryo" panose="020B0604030504040204" pitchFamily="34" charset="-128"/>
                </a:rPr>
                <a:t>非接触を</a:t>
              </a:r>
              <a:r>
                <a:rPr kumimoji="0" lang="en-US" altLang="ja-JP" sz="600" kern="0" dirty="0">
                  <a:solidFill>
                    <a:schemeClr val="tx1">
                      <a:lumMod val="65000"/>
                      <a:lumOff val="35000"/>
                    </a:schemeClr>
                  </a:solidFill>
                  <a:latin typeface="Meiryo" panose="020B0604030504040204" pitchFamily="34" charset="-128"/>
                  <a:ea typeface="Meiryo" panose="020B0604030504040204" pitchFamily="34" charset="-128"/>
                </a:rPr>
                <a:t>1</a:t>
              </a:r>
              <a:r>
                <a:rPr kumimoji="0" lang="ja-JP" altLang="en-US" sz="600" kern="0" dirty="0">
                  <a:solidFill>
                    <a:schemeClr val="tx1">
                      <a:lumMod val="65000"/>
                      <a:lumOff val="35000"/>
                    </a:schemeClr>
                  </a:solidFill>
                  <a:latin typeface="Meiryo" panose="020B0604030504040204" pitchFamily="34" charset="-128"/>
                  <a:ea typeface="Meiryo" panose="020B0604030504040204" pitchFamily="34" charset="-128"/>
                </a:rPr>
                <a:t>とした場合</a:t>
              </a:r>
              <a:endParaRPr kumimoji="0" lang="en-US" altLang="ja-JP" sz="600" kern="0" dirty="0">
                <a:solidFill>
                  <a:schemeClr val="tx1">
                    <a:lumMod val="65000"/>
                    <a:lumOff val="35000"/>
                  </a:schemeClr>
                </a:solidFill>
                <a:latin typeface="Meiryo" panose="020B0604030504040204" pitchFamily="34" charset="-128"/>
                <a:ea typeface="Meiryo" panose="020B0604030504040204" pitchFamily="34" charset="-128"/>
              </a:endParaRPr>
            </a:p>
          </p:txBody>
        </p:sp>
      </p:grpSp>
      <p:pic>
        <p:nvPicPr>
          <p:cNvPr id="15" name="図 14">
            <a:extLst>
              <a:ext uri="{FF2B5EF4-FFF2-40B4-BE49-F238E27FC236}">
                <a16:creationId xmlns:a16="http://schemas.microsoft.com/office/drawing/2014/main" id="{1A1DB983-6C38-8994-2AC0-0C2C1408F642}"/>
              </a:ext>
            </a:extLst>
          </p:cNvPr>
          <p:cNvPicPr>
            <a:picLocks noChangeAspect="1"/>
          </p:cNvPicPr>
          <p:nvPr/>
        </p:nvPicPr>
        <p:blipFill rotWithShape="1">
          <a:blip r:embed="rId3"/>
          <a:srcRect r="22827"/>
          <a:stretch/>
        </p:blipFill>
        <p:spPr>
          <a:xfrm>
            <a:off x="8252199" y="3953635"/>
            <a:ext cx="3416031" cy="2144741"/>
          </a:xfrm>
          <a:prstGeom prst="rect">
            <a:avLst/>
          </a:prstGeom>
        </p:spPr>
      </p:pic>
      <p:sp>
        <p:nvSpPr>
          <p:cNvPr id="16" name="吹き出し: 角を丸めた四角形 15">
            <a:extLst>
              <a:ext uri="{FF2B5EF4-FFF2-40B4-BE49-F238E27FC236}">
                <a16:creationId xmlns:a16="http://schemas.microsoft.com/office/drawing/2014/main" id="{EAADF3E5-B5A3-7826-0C72-61484F71FE8B}"/>
              </a:ext>
            </a:extLst>
          </p:cNvPr>
          <p:cNvSpPr/>
          <p:nvPr/>
        </p:nvSpPr>
        <p:spPr>
          <a:xfrm>
            <a:off x="10609774" y="4474050"/>
            <a:ext cx="758013" cy="295709"/>
          </a:xfrm>
          <a:prstGeom prst="wedgeRoundRectCallout">
            <a:avLst>
              <a:gd name="adj1" fmla="val -42852"/>
              <a:gd name="adj2" fmla="val 83472"/>
              <a:gd name="adj3" fmla="val 16667"/>
            </a:avLst>
          </a:prstGeom>
          <a:solidFill>
            <a:schemeClr val="bg1"/>
          </a:solid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b="1" dirty="0">
                <a:solidFill>
                  <a:srgbClr val="C00000"/>
                </a:solidFill>
                <a:latin typeface="+mn-ea"/>
              </a:rPr>
              <a:t>4</a:t>
            </a:r>
            <a:r>
              <a:rPr kumimoji="1" lang="ja-JP" altLang="en-US" sz="1400" b="1" dirty="0">
                <a:solidFill>
                  <a:srgbClr val="C00000"/>
                </a:solidFill>
                <a:latin typeface="+mn-ea"/>
              </a:rPr>
              <a:t>倍</a:t>
            </a:r>
          </a:p>
        </p:txBody>
      </p:sp>
      <p:sp>
        <p:nvSpPr>
          <p:cNvPr id="17" name="テキスト ボックス 16">
            <a:extLst>
              <a:ext uri="{FF2B5EF4-FFF2-40B4-BE49-F238E27FC236}">
                <a16:creationId xmlns:a16="http://schemas.microsoft.com/office/drawing/2014/main" id="{944E132E-166A-EE91-A861-21133F2A182E}"/>
              </a:ext>
            </a:extLst>
          </p:cNvPr>
          <p:cNvSpPr txBox="1"/>
          <p:nvPr/>
        </p:nvSpPr>
        <p:spPr>
          <a:xfrm>
            <a:off x="8442048" y="1776459"/>
            <a:ext cx="3270527" cy="923330"/>
          </a:xfrm>
          <a:prstGeom prst="rect">
            <a:avLst/>
          </a:prstGeom>
          <a:noFill/>
        </p:spPr>
        <p:txBody>
          <a:bodyPr wrap="square" rtlCol="0">
            <a:spAutoFit/>
          </a:bodyPr>
          <a:lstStyle/>
          <a:p>
            <a:pPr algn="l"/>
            <a:r>
              <a:rPr lang="en-US" altLang="ja-JP" b="1" dirty="0">
                <a:solidFill>
                  <a:schemeClr val="tx1">
                    <a:lumMod val="75000"/>
                    <a:lumOff val="25000"/>
                  </a:schemeClr>
                </a:solidFill>
                <a:latin typeface="+mn-ea"/>
              </a:rPr>
              <a:t>LP</a:t>
            </a:r>
            <a:r>
              <a:rPr lang="ja-JP" altLang="en-US" b="1" dirty="0">
                <a:solidFill>
                  <a:schemeClr val="tx1">
                    <a:lumMod val="75000"/>
                    <a:lumOff val="25000"/>
                  </a:schemeClr>
                </a:solidFill>
                <a:latin typeface="+mn-ea"/>
              </a:rPr>
              <a:t>読了率 </a:t>
            </a:r>
            <a:endParaRPr kumimoji="1" lang="en-US" altLang="ja-JP" b="1" dirty="0">
              <a:solidFill>
                <a:schemeClr val="tx1">
                  <a:lumMod val="75000"/>
                  <a:lumOff val="25000"/>
                </a:schemeClr>
              </a:solidFill>
              <a:latin typeface="+mn-ea"/>
            </a:endParaRPr>
          </a:p>
          <a:p>
            <a:pPr algn="ctr"/>
            <a:r>
              <a:rPr lang="ja-JP" altLang="en-US" sz="2800" b="1" dirty="0">
                <a:solidFill>
                  <a:schemeClr val="tx1">
                    <a:lumMod val="75000"/>
                    <a:lumOff val="25000"/>
                  </a:schemeClr>
                </a:solidFill>
                <a:latin typeface="+mn-ea"/>
              </a:rPr>
              <a:t>約</a:t>
            </a:r>
            <a:r>
              <a:rPr lang="en-US" altLang="ja-JP" sz="3600" b="1" dirty="0">
                <a:solidFill>
                  <a:srgbClr val="C00000"/>
                </a:solidFill>
                <a:latin typeface="+mn-ea"/>
              </a:rPr>
              <a:t>4</a:t>
            </a:r>
            <a:r>
              <a:rPr lang="ja-JP" altLang="en-US" sz="2800" b="1" dirty="0">
                <a:solidFill>
                  <a:srgbClr val="C00000"/>
                </a:solidFill>
                <a:latin typeface="+mn-ea"/>
              </a:rPr>
              <a:t>倍</a:t>
            </a:r>
            <a:endParaRPr kumimoji="1" lang="ja-JP" altLang="en-US" sz="3600" b="1" dirty="0">
              <a:solidFill>
                <a:srgbClr val="C00000"/>
              </a:solidFill>
              <a:latin typeface="+mn-ea"/>
            </a:endParaRPr>
          </a:p>
        </p:txBody>
      </p:sp>
      <p:sp>
        <p:nvSpPr>
          <p:cNvPr id="18" name="吹き出し: 角を丸めた四角形 17">
            <a:extLst>
              <a:ext uri="{FF2B5EF4-FFF2-40B4-BE49-F238E27FC236}">
                <a16:creationId xmlns:a16="http://schemas.microsoft.com/office/drawing/2014/main" id="{86F41626-F8CF-AAFC-95D2-F7A236CDF0DF}"/>
              </a:ext>
            </a:extLst>
          </p:cNvPr>
          <p:cNvSpPr/>
          <p:nvPr/>
        </p:nvSpPr>
        <p:spPr>
          <a:xfrm>
            <a:off x="10478662" y="5373797"/>
            <a:ext cx="758013" cy="295709"/>
          </a:xfrm>
          <a:prstGeom prst="wedgeRoundRectCallout">
            <a:avLst>
              <a:gd name="adj1" fmla="val -42852"/>
              <a:gd name="adj2" fmla="val 83472"/>
              <a:gd name="adj3" fmla="val 16667"/>
            </a:avLst>
          </a:prstGeom>
          <a:solidFill>
            <a:schemeClr val="bg1"/>
          </a:solid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400" b="1" dirty="0">
                <a:solidFill>
                  <a:srgbClr val="C00000"/>
                </a:solidFill>
                <a:latin typeface="+mn-ea"/>
              </a:rPr>
              <a:t>3</a:t>
            </a:r>
            <a:r>
              <a:rPr kumimoji="1" lang="ja-JP" altLang="en-US" sz="1400" b="1" dirty="0">
                <a:solidFill>
                  <a:srgbClr val="C00000"/>
                </a:solidFill>
                <a:latin typeface="+mn-ea"/>
              </a:rPr>
              <a:t>倍</a:t>
            </a:r>
          </a:p>
        </p:txBody>
      </p:sp>
      <p:sp>
        <p:nvSpPr>
          <p:cNvPr id="19" name="テキスト ボックス 18">
            <a:extLst>
              <a:ext uri="{FF2B5EF4-FFF2-40B4-BE49-F238E27FC236}">
                <a16:creationId xmlns:a16="http://schemas.microsoft.com/office/drawing/2014/main" id="{1FDF2BF4-B6AC-AB16-0AC0-C36C42F71B1F}"/>
              </a:ext>
            </a:extLst>
          </p:cNvPr>
          <p:cNvSpPr txBox="1"/>
          <p:nvPr/>
        </p:nvSpPr>
        <p:spPr>
          <a:xfrm>
            <a:off x="7955181" y="3582866"/>
            <a:ext cx="3904399" cy="230832"/>
          </a:xfrm>
          <a:prstGeom prst="rect">
            <a:avLst/>
          </a:prstGeom>
          <a:noFill/>
        </p:spPr>
        <p:txBody>
          <a:bodyPr wrap="square" rtlCol="0">
            <a:spAutoFit/>
          </a:bodyPr>
          <a:lstStyle/>
          <a:p>
            <a:pPr algn="ctr"/>
            <a:r>
              <a:rPr lang="ja-JP" altLang="en-US" sz="900" b="1" u="sng" dirty="0">
                <a:solidFill>
                  <a:schemeClr val="tx1">
                    <a:lumMod val="65000"/>
                    <a:lumOff val="35000"/>
                  </a:schemeClr>
                </a:solidFill>
              </a:rPr>
              <a:t>トピックス</a:t>
            </a:r>
            <a:r>
              <a:rPr lang="en-US" altLang="ja-JP" sz="900" b="1" u="sng" dirty="0">
                <a:solidFill>
                  <a:schemeClr val="tx1">
                    <a:lumMod val="65000"/>
                    <a:lumOff val="35000"/>
                  </a:schemeClr>
                </a:solidFill>
              </a:rPr>
              <a:t>PR</a:t>
            </a:r>
            <a:r>
              <a:rPr lang="ja-JP" altLang="en-US" sz="900" b="1" u="sng" dirty="0">
                <a:solidFill>
                  <a:schemeClr val="tx1">
                    <a:lumMod val="65000"/>
                    <a:lumOff val="35000"/>
                  </a:schemeClr>
                </a:solidFill>
              </a:rPr>
              <a:t>経由とディスプレイ広告経由における読了率比較</a:t>
            </a:r>
            <a:endParaRPr kumimoji="1" lang="ja-JP" altLang="en-US" sz="900" b="1" u="sng" dirty="0">
              <a:solidFill>
                <a:schemeClr val="tx1">
                  <a:lumMod val="65000"/>
                  <a:lumOff val="35000"/>
                </a:schemeClr>
              </a:solidFill>
            </a:endParaRPr>
          </a:p>
        </p:txBody>
      </p:sp>
      <p:sp>
        <p:nvSpPr>
          <p:cNvPr id="20" name="テキスト ボックス 19">
            <a:extLst>
              <a:ext uri="{FF2B5EF4-FFF2-40B4-BE49-F238E27FC236}">
                <a16:creationId xmlns:a16="http://schemas.microsoft.com/office/drawing/2014/main" id="{9EE8FB31-269E-B0A3-02E9-2DBED7CE6BB1}"/>
              </a:ext>
            </a:extLst>
          </p:cNvPr>
          <p:cNvSpPr txBox="1"/>
          <p:nvPr/>
        </p:nvSpPr>
        <p:spPr>
          <a:xfrm>
            <a:off x="186000" y="3495633"/>
            <a:ext cx="3971038" cy="369332"/>
          </a:xfrm>
          <a:prstGeom prst="rect">
            <a:avLst/>
          </a:prstGeom>
          <a:noFill/>
        </p:spPr>
        <p:txBody>
          <a:bodyPr wrap="square" rtlCol="0">
            <a:spAutoFit/>
          </a:bodyPr>
          <a:lstStyle/>
          <a:p>
            <a:pPr algn="ctr"/>
            <a:r>
              <a:rPr kumimoji="1" lang="ja-JP" altLang="en-US" sz="900" b="1" u="sng" dirty="0">
                <a:solidFill>
                  <a:schemeClr val="tx1">
                    <a:lumMod val="65000"/>
                    <a:lumOff val="35000"/>
                  </a:schemeClr>
                </a:solidFill>
              </a:rPr>
              <a:t>トピックス</a:t>
            </a:r>
            <a:r>
              <a:rPr kumimoji="1" lang="en-US" altLang="ja-JP" sz="900" b="1" u="sng" dirty="0">
                <a:solidFill>
                  <a:schemeClr val="tx1">
                    <a:lumMod val="65000"/>
                    <a:lumOff val="35000"/>
                  </a:schemeClr>
                </a:solidFill>
              </a:rPr>
              <a:t>PR</a:t>
            </a:r>
            <a:r>
              <a:rPr kumimoji="1" lang="ja-JP" altLang="en-US" sz="900" b="1" u="sng" dirty="0">
                <a:solidFill>
                  <a:schemeClr val="tx1">
                    <a:lumMod val="65000"/>
                    <a:lumOff val="35000"/>
                  </a:schemeClr>
                </a:solidFill>
              </a:rPr>
              <a:t>とディスプレイ広告の</a:t>
            </a:r>
            <a:endParaRPr lang="en-US" altLang="ja-JP" sz="900" b="1" u="sng" dirty="0">
              <a:solidFill>
                <a:schemeClr val="tx1">
                  <a:lumMod val="65000"/>
                  <a:lumOff val="35000"/>
                </a:schemeClr>
              </a:solidFill>
            </a:endParaRPr>
          </a:p>
          <a:p>
            <a:pPr algn="ctr"/>
            <a:r>
              <a:rPr lang="ja-JP" altLang="en-US" sz="900" b="1" u="sng" dirty="0">
                <a:solidFill>
                  <a:schemeClr val="tx1">
                    <a:lumMod val="65000"/>
                    <a:lumOff val="35000"/>
                  </a:schemeClr>
                </a:solidFill>
              </a:rPr>
              <a:t>クリック総量による構成比比較</a:t>
            </a:r>
            <a:endParaRPr kumimoji="1" lang="ja-JP" altLang="en-US" sz="900" b="1" u="sng" dirty="0">
              <a:solidFill>
                <a:schemeClr val="tx1">
                  <a:lumMod val="65000"/>
                  <a:lumOff val="35000"/>
                </a:schemeClr>
              </a:solidFill>
            </a:endParaRPr>
          </a:p>
        </p:txBody>
      </p:sp>
      <p:pic>
        <p:nvPicPr>
          <p:cNvPr id="21" name="図 20">
            <a:extLst>
              <a:ext uri="{FF2B5EF4-FFF2-40B4-BE49-F238E27FC236}">
                <a16:creationId xmlns:a16="http://schemas.microsoft.com/office/drawing/2014/main" id="{39429100-ECF0-DD0A-19CE-19BBA2D94DC4}"/>
              </a:ext>
            </a:extLst>
          </p:cNvPr>
          <p:cNvPicPr>
            <a:picLocks noChangeAspect="1"/>
          </p:cNvPicPr>
          <p:nvPr/>
        </p:nvPicPr>
        <p:blipFill>
          <a:blip r:embed="rId4"/>
          <a:stretch>
            <a:fillRect/>
          </a:stretch>
        </p:blipFill>
        <p:spPr>
          <a:xfrm>
            <a:off x="479425" y="3822442"/>
            <a:ext cx="3365721" cy="2345639"/>
          </a:xfrm>
          <a:prstGeom prst="rect">
            <a:avLst/>
          </a:prstGeom>
        </p:spPr>
      </p:pic>
      <p:grpSp>
        <p:nvGrpSpPr>
          <p:cNvPr id="22" name="グループ化 21">
            <a:extLst>
              <a:ext uri="{FF2B5EF4-FFF2-40B4-BE49-F238E27FC236}">
                <a16:creationId xmlns:a16="http://schemas.microsoft.com/office/drawing/2014/main" id="{2DC7D888-504F-0B17-58B7-8E9B8EBE089B}"/>
              </a:ext>
            </a:extLst>
          </p:cNvPr>
          <p:cNvGrpSpPr/>
          <p:nvPr/>
        </p:nvGrpSpPr>
        <p:grpSpPr>
          <a:xfrm>
            <a:off x="1513894" y="6049662"/>
            <a:ext cx="2238022" cy="505571"/>
            <a:chOff x="8745829" y="3429524"/>
            <a:chExt cx="2238022" cy="1378097"/>
          </a:xfrm>
        </p:grpSpPr>
        <p:sp>
          <p:nvSpPr>
            <p:cNvPr id="23" name="テキスト ボックス 22">
              <a:extLst>
                <a:ext uri="{FF2B5EF4-FFF2-40B4-BE49-F238E27FC236}">
                  <a16:creationId xmlns:a16="http://schemas.microsoft.com/office/drawing/2014/main" id="{78A85508-E9B9-3BF6-A03A-8FAD38C5613E}"/>
                </a:ext>
              </a:extLst>
            </p:cNvPr>
            <p:cNvSpPr txBox="1"/>
            <p:nvPr/>
          </p:nvSpPr>
          <p:spPr>
            <a:xfrm>
              <a:off x="8745829" y="3584024"/>
              <a:ext cx="2231923" cy="68635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100" b="1" dirty="0">
                  <a:solidFill>
                    <a:srgbClr val="C00000"/>
                  </a:solidFill>
                  <a:latin typeface="+mn-ea"/>
                </a:rPr>
                <a:t>トピックス</a:t>
              </a:r>
              <a:r>
                <a:rPr lang="en-US" altLang="ja-JP" sz="1100" b="1" dirty="0">
                  <a:solidFill>
                    <a:srgbClr val="C00000"/>
                  </a:solidFill>
                  <a:latin typeface="+mn-ea"/>
                </a:rPr>
                <a:t>PR</a:t>
              </a:r>
              <a:r>
                <a:rPr lang="ja-JP" altLang="en-US" sz="1100" b="1" dirty="0">
                  <a:solidFill>
                    <a:srgbClr val="C00000"/>
                  </a:solidFill>
                  <a:latin typeface="+mn-ea"/>
                </a:rPr>
                <a:t>に</a:t>
              </a:r>
              <a:r>
                <a:rPr kumimoji="1" lang="ja-JP" altLang="en-US" sz="1100" b="1" i="0" u="none" strike="noStrike" kern="1200" cap="none" spc="0" normalizeH="0" baseline="0" noProof="0" dirty="0">
                  <a:ln>
                    <a:noFill/>
                  </a:ln>
                  <a:solidFill>
                    <a:srgbClr val="C00000"/>
                  </a:solidFill>
                  <a:effectLst/>
                  <a:uLnTx/>
                  <a:uFillTx/>
                  <a:latin typeface="+mn-ea"/>
                  <a:cs typeface="+mn-cs"/>
                </a:rPr>
                <a:t>反応した</a:t>
              </a:r>
              <a:r>
                <a:rPr lang="en-US" altLang="ja-JP" sz="1100" b="1" dirty="0">
                  <a:solidFill>
                    <a:srgbClr val="C00000"/>
                  </a:solidFill>
                  <a:latin typeface="+mn-ea"/>
                </a:rPr>
                <a:t>34</a:t>
              </a:r>
              <a:r>
                <a:rPr lang="ja-JP" altLang="en-US" sz="1100" b="1" dirty="0">
                  <a:solidFill>
                    <a:srgbClr val="C00000"/>
                  </a:solidFill>
                  <a:latin typeface="+mn-ea"/>
                </a:rPr>
                <a:t>％が</a:t>
              </a:r>
              <a:r>
                <a:rPr kumimoji="1" lang="ja-JP" altLang="en-US" sz="1100" b="1" i="0" u="none" strike="noStrike" kern="1200" cap="none" spc="0" normalizeH="0" baseline="0" noProof="0" dirty="0">
                  <a:ln>
                    <a:noFill/>
                  </a:ln>
                  <a:solidFill>
                    <a:srgbClr val="C00000"/>
                  </a:solidFill>
                  <a:effectLst/>
                  <a:uLnTx/>
                  <a:uFillTx/>
                  <a:latin typeface="+mn-ea"/>
                  <a:cs typeface="+mn-cs"/>
                </a:rPr>
                <a:t>ディスプレイ広告</a:t>
              </a:r>
              <a:r>
                <a:rPr lang="ja-JP" altLang="en-US" sz="1100" b="1" dirty="0">
                  <a:solidFill>
                    <a:srgbClr val="C00000"/>
                  </a:solidFill>
                  <a:latin typeface="+mn-ea"/>
                </a:rPr>
                <a:t>無反応層</a:t>
              </a:r>
              <a:endParaRPr kumimoji="1" lang="en-US" altLang="ja-JP" sz="1100" b="1" i="0" u="none" strike="noStrike" kern="1200" cap="none" spc="0" normalizeH="0" baseline="0" noProof="0" dirty="0">
                <a:ln>
                  <a:noFill/>
                </a:ln>
                <a:solidFill>
                  <a:srgbClr val="C00000"/>
                </a:solidFill>
                <a:effectLst/>
                <a:uLnTx/>
                <a:uFillTx/>
                <a:latin typeface="+mn-ea"/>
                <a:cs typeface="+mn-cs"/>
              </a:endParaRPr>
            </a:p>
          </p:txBody>
        </p:sp>
        <p:sp>
          <p:nvSpPr>
            <p:cNvPr id="24" name="吹き出し: 角を丸めた四角形 23">
              <a:extLst>
                <a:ext uri="{FF2B5EF4-FFF2-40B4-BE49-F238E27FC236}">
                  <a16:creationId xmlns:a16="http://schemas.microsoft.com/office/drawing/2014/main" id="{237F3A71-AE6C-DA71-9195-8D2AF6AB5E51}"/>
                </a:ext>
              </a:extLst>
            </p:cNvPr>
            <p:cNvSpPr/>
            <p:nvPr/>
          </p:nvSpPr>
          <p:spPr>
            <a:xfrm>
              <a:off x="8761695" y="3429524"/>
              <a:ext cx="2222156" cy="1378097"/>
            </a:xfrm>
            <a:prstGeom prst="wedgeRoundRectCallout">
              <a:avLst>
                <a:gd name="adj1" fmla="val -183"/>
                <a:gd name="adj2" fmla="val -65131"/>
                <a:gd name="adj3" fmla="val 16667"/>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25" name="テキスト ボックス 24">
            <a:extLst>
              <a:ext uri="{FF2B5EF4-FFF2-40B4-BE49-F238E27FC236}">
                <a16:creationId xmlns:a16="http://schemas.microsoft.com/office/drawing/2014/main" id="{BF3354C5-F01B-DE96-A0F2-782555FF83F8}"/>
              </a:ext>
            </a:extLst>
          </p:cNvPr>
          <p:cNvSpPr txBox="1"/>
          <p:nvPr/>
        </p:nvSpPr>
        <p:spPr>
          <a:xfrm>
            <a:off x="8252199" y="2891591"/>
            <a:ext cx="3460376" cy="523220"/>
          </a:xfrm>
          <a:prstGeom prst="rect">
            <a:avLst/>
          </a:prstGeom>
          <a:noFill/>
        </p:spPr>
        <p:txBody>
          <a:bodyPr wrap="square" rtlCol="0">
            <a:spAutoFit/>
          </a:bodyPr>
          <a:lstStyle/>
          <a:p>
            <a:pPr algn="ctr"/>
            <a:r>
              <a:rPr lang="ja-JP" altLang="en-US" sz="1400" dirty="0">
                <a:solidFill>
                  <a:srgbClr val="C00000"/>
                </a:solidFill>
                <a:latin typeface="+mn-ea"/>
              </a:rPr>
              <a:t>トピックス</a:t>
            </a:r>
            <a:r>
              <a:rPr lang="en-US" altLang="ja-JP" sz="1400" dirty="0">
                <a:solidFill>
                  <a:srgbClr val="C00000"/>
                </a:solidFill>
                <a:latin typeface="+mn-ea"/>
              </a:rPr>
              <a:t>PR</a:t>
            </a:r>
            <a:r>
              <a:rPr lang="ja-JP" altLang="en-US" sz="1400" dirty="0">
                <a:solidFill>
                  <a:srgbClr val="C00000"/>
                </a:solidFill>
                <a:latin typeface="+mn-ea"/>
              </a:rPr>
              <a:t>経由の方が</a:t>
            </a:r>
            <a:endParaRPr lang="en-US" altLang="ja-JP" sz="1400" dirty="0">
              <a:solidFill>
                <a:srgbClr val="C00000"/>
              </a:solidFill>
              <a:latin typeface="+mn-ea"/>
            </a:endParaRPr>
          </a:p>
          <a:p>
            <a:pPr algn="ctr"/>
            <a:r>
              <a:rPr lang="en-US" altLang="ja-JP" sz="1400" b="1" dirty="0">
                <a:solidFill>
                  <a:srgbClr val="C00000"/>
                </a:solidFill>
                <a:latin typeface="+mn-ea"/>
              </a:rPr>
              <a:t>LP</a:t>
            </a:r>
            <a:r>
              <a:rPr kumimoji="1" lang="ja-JP" altLang="en-US" sz="1400" b="1" dirty="0">
                <a:solidFill>
                  <a:srgbClr val="C00000"/>
                </a:solidFill>
                <a:latin typeface="+mn-ea"/>
              </a:rPr>
              <a:t>がよく読まれる</a:t>
            </a:r>
          </a:p>
        </p:txBody>
      </p:sp>
      <p:sp>
        <p:nvSpPr>
          <p:cNvPr id="26" name="テキスト ボックス 25">
            <a:extLst>
              <a:ext uri="{FF2B5EF4-FFF2-40B4-BE49-F238E27FC236}">
                <a16:creationId xmlns:a16="http://schemas.microsoft.com/office/drawing/2014/main" id="{613AF19A-E279-32A7-FB13-B45949E31A47}"/>
              </a:ext>
            </a:extLst>
          </p:cNvPr>
          <p:cNvSpPr txBox="1"/>
          <p:nvPr/>
        </p:nvSpPr>
        <p:spPr>
          <a:xfrm>
            <a:off x="4380153" y="2849192"/>
            <a:ext cx="3504719" cy="523220"/>
          </a:xfrm>
          <a:prstGeom prst="rect">
            <a:avLst/>
          </a:prstGeom>
          <a:noFill/>
        </p:spPr>
        <p:txBody>
          <a:bodyPr wrap="square" rtlCol="0">
            <a:spAutoFit/>
          </a:bodyPr>
          <a:lstStyle/>
          <a:p>
            <a:pPr algn="ctr"/>
            <a:r>
              <a:rPr lang="ja-JP" altLang="en-US" sz="1400" dirty="0">
                <a:solidFill>
                  <a:srgbClr val="C00000"/>
                </a:solidFill>
                <a:latin typeface="+mn-ea"/>
              </a:rPr>
              <a:t>トピックス</a:t>
            </a:r>
            <a:r>
              <a:rPr lang="en-US" altLang="ja-JP" sz="1400" dirty="0">
                <a:solidFill>
                  <a:srgbClr val="C00000"/>
                </a:solidFill>
                <a:latin typeface="+mn-ea"/>
              </a:rPr>
              <a:t>PR</a:t>
            </a:r>
            <a:r>
              <a:rPr lang="ja-JP" altLang="en-US" sz="1400" dirty="0">
                <a:solidFill>
                  <a:srgbClr val="C00000"/>
                </a:solidFill>
                <a:latin typeface="+mn-ea"/>
              </a:rPr>
              <a:t>接触やクリックにより</a:t>
            </a:r>
            <a:endParaRPr lang="en-US" altLang="ja-JP" sz="1400" dirty="0">
              <a:solidFill>
                <a:srgbClr val="C00000"/>
              </a:solidFill>
              <a:latin typeface="+mn-ea"/>
            </a:endParaRPr>
          </a:p>
          <a:p>
            <a:pPr algn="ctr"/>
            <a:r>
              <a:rPr kumimoji="1" lang="ja-JP" altLang="en-US" sz="1400" b="1" dirty="0">
                <a:solidFill>
                  <a:srgbClr val="C00000"/>
                </a:solidFill>
                <a:latin typeface="+mn-ea"/>
              </a:rPr>
              <a:t>検索行動につながりやすい</a:t>
            </a:r>
          </a:p>
        </p:txBody>
      </p:sp>
      <p:cxnSp>
        <p:nvCxnSpPr>
          <p:cNvPr id="27" name="直線コネクタ 26">
            <a:extLst>
              <a:ext uri="{FF2B5EF4-FFF2-40B4-BE49-F238E27FC236}">
                <a16:creationId xmlns:a16="http://schemas.microsoft.com/office/drawing/2014/main" id="{3A33DEED-3B04-E8F3-FA93-C97E6CCC0CFD}"/>
              </a:ext>
            </a:extLst>
          </p:cNvPr>
          <p:cNvCxnSpPr/>
          <p:nvPr/>
        </p:nvCxnSpPr>
        <p:spPr>
          <a:xfrm>
            <a:off x="4158357" y="1089025"/>
            <a:ext cx="0" cy="5477391"/>
          </a:xfrm>
          <a:prstGeom prst="line">
            <a:avLst/>
          </a:prstGeom>
          <a:ln w="12700">
            <a:solidFill>
              <a:srgbClr val="00003E"/>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A5B7D9B5-4358-4973-D09F-084C959A485B}"/>
              </a:ext>
            </a:extLst>
          </p:cNvPr>
          <p:cNvCxnSpPr/>
          <p:nvPr/>
        </p:nvCxnSpPr>
        <p:spPr>
          <a:xfrm>
            <a:off x="8051484" y="1083747"/>
            <a:ext cx="0" cy="5477391"/>
          </a:xfrm>
          <a:prstGeom prst="line">
            <a:avLst/>
          </a:prstGeom>
          <a:ln w="12700">
            <a:solidFill>
              <a:srgbClr val="00003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85740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318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2">
            <a:extLst>
              <a:ext uri="{FF2B5EF4-FFF2-40B4-BE49-F238E27FC236}">
                <a16:creationId xmlns:a16="http://schemas.microsoft.com/office/drawing/2014/main" id="{034AA560-3B3D-A0C0-C7BA-7ADDF5CD3455}"/>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dirty="0">
                <a:latin typeface="+mn-ea"/>
                <a:ea typeface="+mn-ea"/>
              </a:rPr>
              <a:t>特別割引のご案内</a:t>
            </a:r>
          </a:p>
        </p:txBody>
      </p:sp>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p:txBody>
          <a:bodyPr/>
          <a:lstStyle/>
          <a:p>
            <a:pPr algn="ctr" eaLnBrk="1" fontAlgn="auto" hangingPunct="1">
              <a:spcAft>
                <a:spcPts val="0"/>
              </a:spcAft>
              <a:defRPr/>
            </a:pPr>
            <a:r>
              <a:rPr lang="en-US" altLang="ja-JP" sz="1800" dirty="0">
                <a:solidFill>
                  <a:srgbClr val="0D0D0D"/>
                </a:solidFill>
                <a:latin typeface="+mn-ea"/>
                <a:ea typeface="+mn-ea"/>
              </a:rPr>
              <a:t>Yahoo! JAPAN</a:t>
            </a:r>
            <a:r>
              <a:rPr lang="ja-JP" altLang="en-US" sz="1800" dirty="0">
                <a:solidFill>
                  <a:srgbClr val="0D0D0D"/>
                </a:solidFill>
                <a:latin typeface="+mn-ea"/>
                <a:ea typeface="+mn-ea"/>
              </a:rPr>
              <a:t>トップページ　トピックス</a:t>
            </a:r>
            <a:r>
              <a:rPr lang="en-US" altLang="ja-JP" sz="1800" dirty="0">
                <a:solidFill>
                  <a:srgbClr val="0D0D0D"/>
                </a:solidFill>
                <a:latin typeface="+mn-ea"/>
                <a:ea typeface="+mn-ea"/>
              </a:rPr>
              <a:t>PR</a:t>
            </a:r>
            <a:r>
              <a:rPr lang="ja-JP" altLang="en-US" sz="1800" dirty="0">
                <a:solidFill>
                  <a:srgbClr val="0D0D0D"/>
                </a:solidFill>
                <a:latin typeface="+mn-ea"/>
                <a:ea typeface="+mn-ea"/>
              </a:rPr>
              <a:t>を　</a:t>
            </a:r>
            <a:r>
              <a:rPr lang="ja-JP" altLang="en-US" sz="2800" b="1" dirty="0">
                <a:solidFill>
                  <a:srgbClr val="C00000"/>
                </a:solidFill>
                <a:latin typeface="+mn-ea"/>
                <a:ea typeface="+mn-ea"/>
              </a:rPr>
              <a:t>特別割引価格</a:t>
            </a:r>
            <a:r>
              <a:rPr lang="ja-JP" altLang="en-US" sz="1800" dirty="0">
                <a:solidFill>
                  <a:srgbClr val="0D0D0D"/>
                </a:solidFill>
                <a:latin typeface="+mn-ea"/>
                <a:ea typeface="+mn-ea"/>
              </a:rPr>
              <a:t>でご提供いたします。</a:t>
            </a:r>
          </a:p>
        </p:txBody>
      </p:sp>
      <p:sp>
        <p:nvSpPr>
          <p:cNvPr id="3" name="正方形/長方形 2">
            <a:extLst>
              <a:ext uri="{FF2B5EF4-FFF2-40B4-BE49-F238E27FC236}">
                <a16:creationId xmlns:a16="http://schemas.microsoft.com/office/drawing/2014/main" id="{E2159C56-25AE-BAC9-B858-2A793620F967}"/>
              </a:ext>
            </a:extLst>
          </p:cNvPr>
          <p:cNvSpPr/>
          <p:nvPr/>
        </p:nvSpPr>
        <p:spPr>
          <a:xfrm>
            <a:off x="1027347" y="1919168"/>
            <a:ext cx="4767868" cy="564262"/>
          </a:xfrm>
          <a:prstGeom prst="rect">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mn-ea"/>
              </a:rPr>
              <a:t>新規広告主様割引（</a:t>
            </a:r>
            <a:r>
              <a:rPr lang="en-US" altLang="ja-JP" b="1" dirty="0">
                <a:latin typeface="+mn-ea"/>
              </a:rPr>
              <a:t>P3</a:t>
            </a:r>
            <a:r>
              <a:rPr lang="ja-JP" altLang="en-US" b="1" dirty="0">
                <a:latin typeface="+mn-ea"/>
              </a:rPr>
              <a:t>）</a:t>
            </a:r>
            <a:endParaRPr kumimoji="1" lang="ja-JP" altLang="en-US" b="1" dirty="0">
              <a:latin typeface="+mn-ea"/>
            </a:endParaRPr>
          </a:p>
        </p:txBody>
      </p:sp>
      <p:sp>
        <p:nvSpPr>
          <p:cNvPr id="9" name="テキスト ボックス 8">
            <a:extLst>
              <a:ext uri="{FF2B5EF4-FFF2-40B4-BE49-F238E27FC236}">
                <a16:creationId xmlns:a16="http://schemas.microsoft.com/office/drawing/2014/main" id="{1EC25DD8-1687-D254-4F5E-4F67DCF54BE9}"/>
              </a:ext>
            </a:extLst>
          </p:cNvPr>
          <p:cNvSpPr txBox="1"/>
          <p:nvPr/>
        </p:nvSpPr>
        <p:spPr>
          <a:xfrm>
            <a:off x="2941675" y="3877400"/>
            <a:ext cx="6308651" cy="769441"/>
          </a:xfrm>
          <a:prstGeom prst="rect">
            <a:avLst/>
          </a:prstGeom>
          <a:noFill/>
        </p:spPr>
        <p:txBody>
          <a:bodyPr wrap="square" rtlCol="0">
            <a:spAutoFit/>
          </a:bodyPr>
          <a:lstStyle/>
          <a:p>
            <a:pPr algn="ctr">
              <a:lnSpc>
                <a:spcPct val="150000"/>
              </a:lnSpc>
            </a:pPr>
            <a:r>
              <a:rPr kumimoji="1" lang="ja-JP" altLang="en-US" sz="2400" dirty="0">
                <a:latin typeface="+mn-ea"/>
                <a:ea typeface="+mn-ea"/>
              </a:rPr>
              <a:t>トピックス</a:t>
            </a:r>
            <a:r>
              <a:rPr lang="en-US" altLang="ja-JP" sz="2400" dirty="0">
                <a:latin typeface="+mn-ea"/>
                <a:ea typeface="+mn-ea"/>
              </a:rPr>
              <a:t>PR</a:t>
            </a:r>
            <a:r>
              <a:rPr lang="ja-JP" altLang="en-US" sz="2400" dirty="0">
                <a:latin typeface="+mn-ea"/>
                <a:ea typeface="+mn-ea"/>
              </a:rPr>
              <a:t>　全商品　</a:t>
            </a:r>
            <a:r>
              <a:rPr lang="en-US" altLang="ja-JP" sz="3200" b="1" dirty="0">
                <a:solidFill>
                  <a:srgbClr val="C00000"/>
                </a:solidFill>
                <a:latin typeface="+mn-ea"/>
                <a:ea typeface="+mn-ea"/>
              </a:rPr>
              <a:t>15</a:t>
            </a:r>
            <a:r>
              <a:rPr lang="ja-JP" altLang="en-US" sz="3200" b="1" dirty="0">
                <a:solidFill>
                  <a:srgbClr val="C00000"/>
                </a:solidFill>
                <a:latin typeface="+mn-ea"/>
                <a:ea typeface="+mn-ea"/>
              </a:rPr>
              <a:t>％割引</a:t>
            </a:r>
            <a:endParaRPr kumimoji="1" lang="en-US" altLang="ja-JP" sz="3200" b="1" dirty="0">
              <a:solidFill>
                <a:srgbClr val="C00000"/>
              </a:solidFill>
              <a:latin typeface="+mn-ea"/>
              <a:ea typeface="+mn-ea"/>
            </a:endParaRPr>
          </a:p>
        </p:txBody>
      </p:sp>
      <p:sp>
        <p:nvSpPr>
          <p:cNvPr id="12" name="楕円 11">
            <a:extLst>
              <a:ext uri="{FF2B5EF4-FFF2-40B4-BE49-F238E27FC236}">
                <a16:creationId xmlns:a16="http://schemas.microsoft.com/office/drawing/2014/main" id="{6A2B6E2A-C4B1-1B3B-E905-F845134C1E68}"/>
              </a:ext>
            </a:extLst>
          </p:cNvPr>
          <p:cNvSpPr/>
          <p:nvPr/>
        </p:nvSpPr>
        <p:spPr>
          <a:xfrm>
            <a:off x="814696" y="1830750"/>
            <a:ext cx="720000" cy="720000"/>
          </a:xfrm>
          <a:prstGeom prst="ellipse">
            <a:avLst/>
          </a:prstGeom>
          <a:solidFill>
            <a:schemeClr val="bg1"/>
          </a:solidFill>
          <a:ln w="2857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pic>
        <p:nvPicPr>
          <p:cNvPr id="10" name="図 9">
            <a:extLst>
              <a:ext uri="{FF2B5EF4-FFF2-40B4-BE49-F238E27FC236}">
                <a16:creationId xmlns:a16="http://schemas.microsoft.com/office/drawing/2014/main" id="{5863F5D2-82E1-8C91-9FF2-84803B2DA888}"/>
              </a:ext>
            </a:extLst>
          </p:cNvPr>
          <p:cNvPicPr>
            <a:picLocks noChangeAspect="1"/>
          </p:cNvPicPr>
          <p:nvPr/>
        </p:nvPicPr>
        <p:blipFill>
          <a:blip r:embed="rId2"/>
          <a:stretch>
            <a:fillRect/>
          </a:stretch>
        </p:blipFill>
        <p:spPr>
          <a:xfrm>
            <a:off x="805163" y="1996488"/>
            <a:ext cx="756000" cy="441705"/>
          </a:xfrm>
          <a:prstGeom prst="rect">
            <a:avLst/>
          </a:prstGeom>
        </p:spPr>
      </p:pic>
      <p:grpSp>
        <p:nvGrpSpPr>
          <p:cNvPr id="15" name="グループ化 14">
            <a:extLst>
              <a:ext uri="{FF2B5EF4-FFF2-40B4-BE49-F238E27FC236}">
                <a16:creationId xmlns:a16="http://schemas.microsoft.com/office/drawing/2014/main" id="{73BAB5C5-BE07-8D61-1141-BDD2AC181F9A}"/>
              </a:ext>
            </a:extLst>
          </p:cNvPr>
          <p:cNvGrpSpPr/>
          <p:nvPr/>
        </p:nvGrpSpPr>
        <p:grpSpPr>
          <a:xfrm>
            <a:off x="799583" y="3251088"/>
            <a:ext cx="4995632" cy="720000"/>
            <a:chOff x="6417585" y="2095660"/>
            <a:chExt cx="4995632" cy="720000"/>
          </a:xfrm>
        </p:grpSpPr>
        <p:sp>
          <p:nvSpPr>
            <p:cNvPr id="5" name="正方形/長方形 4">
              <a:extLst>
                <a:ext uri="{FF2B5EF4-FFF2-40B4-BE49-F238E27FC236}">
                  <a16:creationId xmlns:a16="http://schemas.microsoft.com/office/drawing/2014/main" id="{C0BBDDCE-4461-55F3-94E1-14475C4F13A4}"/>
                </a:ext>
              </a:extLst>
            </p:cNvPr>
            <p:cNvSpPr/>
            <p:nvPr/>
          </p:nvSpPr>
          <p:spPr>
            <a:xfrm>
              <a:off x="6579585" y="2187989"/>
              <a:ext cx="4833632" cy="564262"/>
            </a:xfrm>
            <a:prstGeom prst="rect">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latin typeface="+mn-ea"/>
                </a:rPr>
                <a:t>早期予約割引（</a:t>
              </a:r>
              <a:r>
                <a:rPr kumimoji="1" lang="en-US" altLang="ja-JP" b="1" dirty="0">
                  <a:latin typeface="+mn-ea"/>
                </a:rPr>
                <a:t>P4</a:t>
              </a:r>
              <a:r>
                <a:rPr kumimoji="1" lang="ja-JP" altLang="en-US" b="1" dirty="0">
                  <a:latin typeface="+mn-ea"/>
                </a:rPr>
                <a:t>）</a:t>
              </a:r>
            </a:p>
          </p:txBody>
        </p:sp>
        <p:sp>
          <p:nvSpPr>
            <p:cNvPr id="13" name="楕円 12">
              <a:extLst>
                <a:ext uri="{FF2B5EF4-FFF2-40B4-BE49-F238E27FC236}">
                  <a16:creationId xmlns:a16="http://schemas.microsoft.com/office/drawing/2014/main" id="{0495CC0C-B61F-A3C9-D8AA-22FBCCA88316}"/>
                </a:ext>
              </a:extLst>
            </p:cNvPr>
            <p:cNvSpPr/>
            <p:nvPr/>
          </p:nvSpPr>
          <p:spPr>
            <a:xfrm>
              <a:off x="6417585" y="2095660"/>
              <a:ext cx="720000" cy="720000"/>
            </a:xfrm>
            <a:prstGeom prst="ellipse">
              <a:avLst/>
            </a:prstGeom>
            <a:solidFill>
              <a:schemeClr val="bg1"/>
            </a:solidFill>
            <a:ln w="2857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pic>
          <p:nvPicPr>
            <p:cNvPr id="11" name="図 10">
              <a:extLst>
                <a:ext uri="{FF2B5EF4-FFF2-40B4-BE49-F238E27FC236}">
                  <a16:creationId xmlns:a16="http://schemas.microsoft.com/office/drawing/2014/main" id="{3455FD63-67A5-2A03-E4E6-D5CD0179CA33}"/>
                </a:ext>
              </a:extLst>
            </p:cNvPr>
            <p:cNvPicPr>
              <a:picLocks noChangeAspect="1"/>
            </p:cNvPicPr>
            <p:nvPr/>
          </p:nvPicPr>
          <p:blipFill>
            <a:blip r:embed="rId3"/>
            <a:stretch>
              <a:fillRect/>
            </a:stretch>
          </p:blipFill>
          <p:spPr>
            <a:xfrm>
              <a:off x="6579585" y="2184750"/>
              <a:ext cx="396000" cy="522264"/>
            </a:xfrm>
            <a:prstGeom prst="rect">
              <a:avLst/>
            </a:prstGeom>
          </p:spPr>
        </p:pic>
      </p:grpSp>
      <p:sp>
        <p:nvSpPr>
          <p:cNvPr id="8" name="テキスト ボックス 7">
            <a:extLst>
              <a:ext uri="{FF2B5EF4-FFF2-40B4-BE49-F238E27FC236}">
                <a16:creationId xmlns:a16="http://schemas.microsoft.com/office/drawing/2014/main" id="{BE7440E1-ADF5-E054-F04F-50607FD54FCA}"/>
              </a:ext>
            </a:extLst>
          </p:cNvPr>
          <p:cNvSpPr txBox="1"/>
          <p:nvPr/>
        </p:nvSpPr>
        <p:spPr>
          <a:xfrm>
            <a:off x="2791194" y="2405282"/>
            <a:ext cx="6484920" cy="769441"/>
          </a:xfrm>
          <a:prstGeom prst="rect">
            <a:avLst/>
          </a:prstGeom>
          <a:noFill/>
        </p:spPr>
        <p:txBody>
          <a:bodyPr wrap="square" rtlCol="0">
            <a:spAutoFit/>
          </a:bodyPr>
          <a:lstStyle/>
          <a:p>
            <a:pPr algn="ctr">
              <a:lnSpc>
                <a:spcPct val="150000"/>
              </a:lnSpc>
            </a:pPr>
            <a:r>
              <a:rPr kumimoji="1" lang="ja-JP" altLang="en-US" sz="2400" dirty="0">
                <a:latin typeface="+mn-ea"/>
                <a:ea typeface="+mn-ea"/>
              </a:rPr>
              <a:t>トピックス</a:t>
            </a:r>
            <a:r>
              <a:rPr lang="en-US" altLang="ja-JP" sz="2400" dirty="0">
                <a:latin typeface="+mn-ea"/>
                <a:ea typeface="+mn-ea"/>
              </a:rPr>
              <a:t>PR</a:t>
            </a:r>
            <a:r>
              <a:rPr lang="ja-JP" altLang="en-US" sz="2400" dirty="0">
                <a:latin typeface="+mn-ea"/>
                <a:ea typeface="+mn-ea"/>
              </a:rPr>
              <a:t>　全商品　</a:t>
            </a:r>
            <a:r>
              <a:rPr lang="en-US" altLang="ja-JP" sz="3200" b="1" dirty="0">
                <a:solidFill>
                  <a:srgbClr val="C00000"/>
                </a:solidFill>
                <a:latin typeface="+mn-ea"/>
                <a:ea typeface="+mn-ea"/>
              </a:rPr>
              <a:t>10</a:t>
            </a:r>
            <a:r>
              <a:rPr lang="ja-JP" altLang="en-US" sz="3200" b="1" dirty="0">
                <a:solidFill>
                  <a:srgbClr val="C00000"/>
                </a:solidFill>
                <a:latin typeface="+mn-ea"/>
                <a:ea typeface="+mn-ea"/>
              </a:rPr>
              <a:t>％割引</a:t>
            </a:r>
            <a:endParaRPr kumimoji="1" lang="en-US" altLang="ja-JP" sz="3200" b="1" dirty="0">
              <a:solidFill>
                <a:srgbClr val="C00000"/>
              </a:solidFill>
              <a:latin typeface="+mn-ea"/>
              <a:ea typeface="+mn-ea"/>
            </a:endParaRPr>
          </a:p>
        </p:txBody>
      </p:sp>
      <p:grpSp>
        <p:nvGrpSpPr>
          <p:cNvPr id="16" name="グループ化 15">
            <a:extLst>
              <a:ext uri="{FF2B5EF4-FFF2-40B4-BE49-F238E27FC236}">
                <a16:creationId xmlns:a16="http://schemas.microsoft.com/office/drawing/2014/main" id="{F90F1A4A-AC9E-D1AF-B434-A9076C0DD2A9}"/>
              </a:ext>
            </a:extLst>
          </p:cNvPr>
          <p:cNvGrpSpPr/>
          <p:nvPr/>
        </p:nvGrpSpPr>
        <p:grpSpPr>
          <a:xfrm>
            <a:off x="799583" y="4763755"/>
            <a:ext cx="4995632" cy="720000"/>
            <a:chOff x="6417585" y="2095660"/>
            <a:chExt cx="4995632" cy="720000"/>
          </a:xfrm>
        </p:grpSpPr>
        <p:sp>
          <p:nvSpPr>
            <p:cNvPr id="17" name="正方形/長方形 16">
              <a:extLst>
                <a:ext uri="{FF2B5EF4-FFF2-40B4-BE49-F238E27FC236}">
                  <a16:creationId xmlns:a16="http://schemas.microsoft.com/office/drawing/2014/main" id="{DB278E76-94E8-CBC5-D883-ADB6A28CE94B}"/>
                </a:ext>
              </a:extLst>
            </p:cNvPr>
            <p:cNvSpPr/>
            <p:nvPr/>
          </p:nvSpPr>
          <p:spPr>
            <a:xfrm>
              <a:off x="6579585" y="2187989"/>
              <a:ext cx="4833632" cy="564262"/>
            </a:xfrm>
            <a:prstGeom prst="rect">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latin typeface="+mn-ea"/>
                </a:rPr>
                <a:t>トピックス</a:t>
              </a:r>
              <a:r>
                <a:rPr kumimoji="1" lang="en-US" altLang="ja-JP" sz="1600" b="1" dirty="0">
                  <a:latin typeface="+mn-ea"/>
                </a:rPr>
                <a:t>PR &amp; Yahoo!</a:t>
              </a:r>
              <a:r>
                <a:rPr kumimoji="1" lang="ja-JP" altLang="en-US" sz="1600" b="1" dirty="0">
                  <a:latin typeface="+mn-ea"/>
                </a:rPr>
                <a:t>ニュース </a:t>
              </a:r>
              <a:endParaRPr kumimoji="1" lang="en-US" altLang="ja-JP" sz="1600" b="1" dirty="0">
                <a:latin typeface="+mn-ea"/>
              </a:endParaRPr>
            </a:p>
            <a:p>
              <a:pPr algn="ctr"/>
              <a:r>
                <a:rPr kumimoji="1" lang="ja-JP" altLang="en-US" sz="1600" b="1" dirty="0">
                  <a:latin typeface="+mn-ea"/>
                </a:rPr>
                <a:t>タイアップ パッケージ</a:t>
              </a:r>
              <a:r>
                <a:rPr lang="ja-JP" altLang="en-US" sz="1400" b="1" dirty="0">
                  <a:latin typeface="+mn-ea"/>
                </a:rPr>
                <a:t>（</a:t>
              </a:r>
              <a:r>
                <a:rPr lang="en-US" altLang="ja-JP" sz="1400" b="1" dirty="0">
                  <a:latin typeface="+mn-ea"/>
                </a:rPr>
                <a:t>P5</a:t>
              </a:r>
              <a:r>
                <a:rPr lang="ja-JP" altLang="en-US" sz="1400" b="1" dirty="0">
                  <a:latin typeface="+mn-ea"/>
                </a:rPr>
                <a:t>）</a:t>
              </a:r>
              <a:endParaRPr kumimoji="1" lang="ja-JP" altLang="en-US" sz="1400" b="1" dirty="0">
                <a:latin typeface="+mn-ea"/>
              </a:endParaRPr>
            </a:p>
          </p:txBody>
        </p:sp>
        <p:sp>
          <p:nvSpPr>
            <p:cNvPr id="18" name="楕円 17">
              <a:extLst>
                <a:ext uri="{FF2B5EF4-FFF2-40B4-BE49-F238E27FC236}">
                  <a16:creationId xmlns:a16="http://schemas.microsoft.com/office/drawing/2014/main" id="{427EBA11-F407-8495-E277-B8EE7455C32D}"/>
                </a:ext>
              </a:extLst>
            </p:cNvPr>
            <p:cNvSpPr/>
            <p:nvPr/>
          </p:nvSpPr>
          <p:spPr>
            <a:xfrm>
              <a:off x="6417585" y="2095660"/>
              <a:ext cx="720000" cy="720000"/>
            </a:xfrm>
            <a:prstGeom prst="ellipse">
              <a:avLst/>
            </a:prstGeom>
            <a:solidFill>
              <a:schemeClr val="bg1"/>
            </a:solidFill>
            <a:ln w="2857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pic>
          <p:nvPicPr>
            <p:cNvPr id="19" name="図 18">
              <a:extLst>
                <a:ext uri="{FF2B5EF4-FFF2-40B4-BE49-F238E27FC236}">
                  <a16:creationId xmlns:a16="http://schemas.microsoft.com/office/drawing/2014/main" id="{152AF68A-7821-70F1-3FEA-64230BE1BF1B}"/>
                </a:ext>
              </a:extLst>
            </p:cNvPr>
            <p:cNvPicPr>
              <a:picLocks noChangeAspect="1"/>
            </p:cNvPicPr>
            <p:nvPr/>
          </p:nvPicPr>
          <p:blipFill>
            <a:blip r:embed="rId3"/>
            <a:stretch>
              <a:fillRect/>
            </a:stretch>
          </p:blipFill>
          <p:spPr>
            <a:xfrm>
              <a:off x="6579585" y="2184750"/>
              <a:ext cx="396000" cy="522264"/>
            </a:xfrm>
            <a:prstGeom prst="rect">
              <a:avLst/>
            </a:prstGeom>
          </p:spPr>
        </p:pic>
      </p:grpSp>
      <p:sp>
        <p:nvSpPr>
          <p:cNvPr id="2" name="テキスト ボックス 1">
            <a:extLst>
              <a:ext uri="{FF2B5EF4-FFF2-40B4-BE49-F238E27FC236}">
                <a16:creationId xmlns:a16="http://schemas.microsoft.com/office/drawing/2014/main" id="{FEA00CE9-179D-A374-066D-4E4652125C68}"/>
              </a:ext>
            </a:extLst>
          </p:cNvPr>
          <p:cNvSpPr txBox="1"/>
          <p:nvPr/>
        </p:nvSpPr>
        <p:spPr>
          <a:xfrm>
            <a:off x="2941675" y="5505791"/>
            <a:ext cx="6308651" cy="769441"/>
          </a:xfrm>
          <a:prstGeom prst="rect">
            <a:avLst/>
          </a:prstGeom>
          <a:noFill/>
        </p:spPr>
        <p:txBody>
          <a:bodyPr wrap="square" rtlCol="0">
            <a:spAutoFit/>
          </a:bodyPr>
          <a:lstStyle/>
          <a:p>
            <a:pPr algn="ctr">
              <a:lnSpc>
                <a:spcPct val="150000"/>
              </a:lnSpc>
            </a:pPr>
            <a:r>
              <a:rPr kumimoji="1" lang="ja-JP" altLang="en-US" sz="2400" dirty="0">
                <a:latin typeface="+mn-ea"/>
                <a:ea typeface="+mn-ea"/>
              </a:rPr>
              <a:t>トピックス</a:t>
            </a:r>
            <a:r>
              <a:rPr lang="en-US" altLang="ja-JP" sz="2400" dirty="0">
                <a:latin typeface="+mn-ea"/>
                <a:ea typeface="+mn-ea"/>
              </a:rPr>
              <a:t>PR</a:t>
            </a:r>
            <a:r>
              <a:rPr lang="ja-JP" altLang="en-US" sz="2400" dirty="0">
                <a:latin typeface="+mn-ea"/>
                <a:ea typeface="+mn-ea"/>
              </a:rPr>
              <a:t>　全商品　</a:t>
            </a:r>
            <a:r>
              <a:rPr lang="en-US" altLang="ja-JP" sz="3200" b="1" dirty="0">
                <a:solidFill>
                  <a:srgbClr val="C00000"/>
                </a:solidFill>
                <a:latin typeface="+mn-ea"/>
              </a:rPr>
              <a:t>20</a:t>
            </a:r>
            <a:r>
              <a:rPr lang="ja-JP" altLang="en-US" sz="3200" b="1" dirty="0">
                <a:solidFill>
                  <a:srgbClr val="C00000"/>
                </a:solidFill>
                <a:latin typeface="+mn-ea"/>
                <a:ea typeface="+mn-ea"/>
              </a:rPr>
              <a:t>％割引</a:t>
            </a:r>
            <a:endParaRPr kumimoji="1" lang="en-US" altLang="ja-JP" sz="3200" b="1" dirty="0">
              <a:solidFill>
                <a:srgbClr val="C00000"/>
              </a:solidFill>
              <a:latin typeface="+mn-ea"/>
              <a:ea typeface="+mn-ea"/>
            </a:endParaRPr>
          </a:p>
        </p:txBody>
      </p:sp>
    </p:spTree>
    <p:extLst>
      <p:ext uri="{BB962C8B-B14F-4D97-AF65-F5344CB8AC3E}">
        <p14:creationId xmlns:p14="http://schemas.microsoft.com/office/powerpoint/2010/main" val="1540687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2">
            <a:extLst>
              <a:ext uri="{FF2B5EF4-FFF2-40B4-BE49-F238E27FC236}">
                <a16:creationId xmlns:a16="http://schemas.microsoft.com/office/drawing/2014/main" id="{034AA560-3B3D-A0C0-C7BA-7ADDF5CD3455}"/>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dirty="0">
                <a:latin typeface="メイリオ" panose="020B0604030504040204" pitchFamily="34" charset="-128"/>
                <a:ea typeface="メイリオ" panose="020B0604030504040204" pitchFamily="34" charset="-128"/>
              </a:rPr>
              <a:t>新規広告主様割引</a:t>
            </a:r>
          </a:p>
        </p:txBody>
      </p:sp>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p:txBody>
          <a:bodyPr/>
          <a:lstStyle/>
          <a:p>
            <a:pPr eaLnBrk="1" fontAlgn="auto" hangingPunct="1">
              <a:spcAft>
                <a:spcPts val="0"/>
              </a:spcAft>
              <a:defRPr/>
            </a:pPr>
            <a:r>
              <a:rPr lang="ja-JP" altLang="en-US" sz="1600" dirty="0"/>
              <a:t>トピックス</a:t>
            </a:r>
            <a:r>
              <a:rPr lang="en-US" altLang="ja-JP" sz="1600" dirty="0"/>
              <a:t>PR</a:t>
            </a:r>
            <a:r>
              <a:rPr lang="ja-JP" altLang="en-US" sz="1600" dirty="0"/>
              <a:t>を</a:t>
            </a:r>
            <a:r>
              <a:rPr lang="ja-JP" altLang="en-US" sz="1600" b="1" dirty="0">
                <a:solidFill>
                  <a:schemeClr val="tx1"/>
                </a:solidFill>
              </a:rPr>
              <a:t>はじめてご出稿いただく広告主様</a:t>
            </a:r>
            <a:r>
              <a:rPr lang="ja-JP" altLang="en-US" sz="1600" dirty="0"/>
              <a:t>に限り、特別割引をいたします。</a:t>
            </a:r>
          </a:p>
        </p:txBody>
      </p:sp>
      <p:sp>
        <p:nvSpPr>
          <p:cNvPr id="7" name="テキスト ボックス 6">
            <a:extLst>
              <a:ext uri="{FF2B5EF4-FFF2-40B4-BE49-F238E27FC236}">
                <a16:creationId xmlns:a16="http://schemas.microsoft.com/office/drawing/2014/main" id="{E41DF3F7-0779-82B9-4107-D02D4C5BC2FB}"/>
              </a:ext>
            </a:extLst>
          </p:cNvPr>
          <p:cNvSpPr txBox="1"/>
          <p:nvPr/>
        </p:nvSpPr>
        <p:spPr>
          <a:xfrm>
            <a:off x="590016" y="4711410"/>
            <a:ext cx="11014609" cy="954107"/>
          </a:xfrm>
          <a:prstGeom prst="rect">
            <a:avLst/>
          </a:prstGeom>
          <a:noFill/>
        </p:spPr>
        <p:txBody>
          <a:bodyPr wrap="square" rtlCol="0">
            <a:spAutoFit/>
          </a:bodyPr>
          <a:lstStyle/>
          <a:p>
            <a:r>
              <a:rPr lang="en-US" altLang="ja-JP" sz="1400" dirty="0">
                <a:solidFill>
                  <a:srgbClr val="0D0D0D"/>
                </a:solidFill>
                <a:latin typeface="メイリオ" panose="020B0604030504040204" pitchFamily="50" charset="-128"/>
                <a:ea typeface="メイリオ" panose="020B0604030504040204" pitchFamily="50" charset="-128"/>
              </a:rPr>
              <a:t>※</a:t>
            </a:r>
            <a:r>
              <a:rPr lang="ja-JP" altLang="en-US" sz="1400" dirty="0">
                <a:solidFill>
                  <a:srgbClr val="0D0D0D"/>
                </a:solidFill>
                <a:latin typeface="メイリオ" panose="020B0604030504040204" pitchFamily="50" charset="-128"/>
                <a:ea typeface="メイリオ" panose="020B0604030504040204" pitchFamily="50" charset="-128"/>
              </a:rPr>
              <a:t>　他割引プランとの併用は不可です。次ページの早期割引や</a:t>
            </a:r>
            <a:endParaRPr lang="en-US" altLang="ja-JP" sz="1400" dirty="0">
              <a:solidFill>
                <a:srgbClr val="0D0D0D"/>
              </a:solidFill>
              <a:latin typeface="メイリオ" panose="020B0604030504040204" pitchFamily="50" charset="-128"/>
              <a:ea typeface="メイリオ" panose="020B0604030504040204" pitchFamily="50" charset="-128"/>
            </a:endParaRPr>
          </a:p>
          <a:p>
            <a:r>
              <a:rPr lang="ja-JP" altLang="en-US" sz="1400" dirty="0">
                <a:solidFill>
                  <a:srgbClr val="0D0D0D"/>
                </a:solidFill>
                <a:latin typeface="メイリオ" panose="020B0604030504040204" pitchFamily="50" charset="-128"/>
                <a:ea typeface="メイリオ" panose="020B0604030504040204" pitchFamily="50" charset="-128"/>
              </a:rPr>
              <a:t>　　トピックス</a:t>
            </a:r>
            <a:r>
              <a:rPr lang="en-US" altLang="ja-JP" sz="1400" dirty="0">
                <a:solidFill>
                  <a:srgbClr val="0D0D0D"/>
                </a:solidFill>
                <a:latin typeface="メイリオ" panose="020B0604030504040204" pitchFamily="50" charset="-128"/>
                <a:ea typeface="メイリオ" panose="020B0604030504040204" pitchFamily="50" charset="-128"/>
              </a:rPr>
              <a:t>PR</a:t>
            </a:r>
            <a:r>
              <a:rPr lang="ja-JP" altLang="en-US" sz="1400" dirty="0">
                <a:solidFill>
                  <a:srgbClr val="0D0D0D"/>
                </a:solidFill>
                <a:latin typeface="メイリオ" panose="020B0604030504040204" pitchFamily="50" charset="-128"/>
                <a:ea typeface="メイリオ" panose="020B0604030504040204" pitchFamily="50" charset="-128"/>
              </a:rPr>
              <a:t>＆</a:t>
            </a:r>
            <a:r>
              <a:rPr lang="en-US" altLang="ja-JP" sz="1400" dirty="0">
                <a:solidFill>
                  <a:srgbClr val="0D0D0D"/>
                </a:solidFill>
                <a:latin typeface="メイリオ" panose="020B0604030504040204" pitchFamily="50" charset="-128"/>
                <a:ea typeface="メイリオ" panose="020B0604030504040204" pitchFamily="50" charset="-128"/>
              </a:rPr>
              <a:t>Yahoo!</a:t>
            </a:r>
            <a:r>
              <a:rPr lang="ja-JP" altLang="en-US" sz="1400" dirty="0">
                <a:solidFill>
                  <a:srgbClr val="0D0D0D"/>
                </a:solidFill>
                <a:latin typeface="メイリオ" panose="020B0604030504040204" pitchFamily="50" charset="-128"/>
                <a:ea typeface="メイリオ" panose="020B0604030504040204" pitchFamily="50" charset="-128"/>
              </a:rPr>
              <a:t>ニュース　タイアップパッケージとの併用も不可です。</a:t>
            </a:r>
            <a:endParaRPr lang="en-US" altLang="ja-JP" sz="1400" dirty="0">
              <a:solidFill>
                <a:srgbClr val="0D0D0D"/>
              </a:solidFill>
              <a:latin typeface="メイリオ" panose="020B0604030504040204" pitchFamily="50" charset="-128"/>
              <a:ea typeface="メイリオ" panose="020B0604030504040204" pitchFamily="50" charset="-128"/>
            </a:endParaRPr>
          </a:p>
          <a:p>
            <a:r>
              <a:rPr lang="en-US" altLang="ja-JP" sz="1400" dirty="0">
                <a:solidFill>
                  <a:srgbClr val="0D0D0D"/>
                </a:solidFill>
                <a:latin typeface="メイリオ" panose="020B0604030504040204" pitchFamily="50" charset="-128"/>
                <a:ea typeface="メイリオ" panose="020B0604030504040204" pitchFamily="50" charset="-128"/>
              </a:rPr>
              <a:t>※</a:t>
            </a:r>
            <a:r>
              <a:rPr lang="ja-JP" altLang="en-US" sz="1400" dirty="0">
                <a:solidFill>
                  <a:srgbClr val="0D0D0D"/>
                </a:solidFill>
                <a:latin typeface="メイリオ" panose="020B0604030504040204" pitchFamily="50" charset="-128"/>
                <a:ea typeface="メイリオ" panose="020B0604030504040204" pitchFamily="50" charset="-128"/>
              </a:rPr>
              <a:t>　トピックス</a:t>
            </a:r>
            <a:r>
              <a:rPr lang="en-US" altLang="ja-JP" sz="1400" dirty="0">
                <a:solidFill>
                  <a:srgbClr val="0D0D0D"/>
                </a:solidFill>
                <a:latin typeface="メイリオ" panose="020B0604030504040204" pitchFamily="50" charset="-128"/>
                <a:ea typeface="メイリオ" panose="020B0604030504040204" pitchFamily="50" charset="-128"/>
              </a:rPr>
              <a:t>PR SP</a:t>
            </a:r>
            <a:r>
              <a:rPr lang="ja-JP" altLang="en-US" sz="1400" dirty="0">
                <a:solidFill>
                  <a:srgbClr val="0D0D0D"/>
                </a:solidFill>
                <a:latin typeface="メイリオ" panose="020B0604030504040204" pitchFamily="50" charset="-128"/>
                <a:ea typeface="メイリオ" panose="020B0604030504040204" pitchFamily="50" charset="-128"/>
              </a:rPr>
              <a:t>で実施実績がある広告主様も、</a:t>
            </a:r>
            <a:r>
              <a:rPr lang="en-US" altLang="ja-JP" sz="1400" dirty="0">
                <a:solidFill>
                  <a:srgbClr val="0D0D0D"/>
                </a:solidFill>
                <a:latin typeface="メイリオ" panose="020B0604030504040204" pitchFamily="50" charset="-128"/>
                <a:ea typeface="メイリオ" panose="020B0604030504040204" pitchFamily="50" charset="-128"/>
              </a:rPr>
              <a:t>MD</a:t>
            </a:r>
            <a:r>
              <a:rPr lang="ja-JP" altLang="en-US" sz="1400" dirty="0">
                <a:solidFill>
                  <a:srgbClr val="0D0D0D"/>
                </a:solidFill>
                <a:latin typeface="メイリオ" panose="020B0604030504040204" pitchFamily="50" charset="-128"/>
                <a:ea typeface="メイリオ" panose="020B0604030504040204" pitchFamily="50" charset="-128"/>
              </a:rPr>
              <a:t>または</a:t>
            </a:r>
            <a:r>
              <a:rPr lang="en-US" altLang="ja-JP" sz="1400" dirty="0">
                <a:solidFill>
                  <a:srgbClr val="0D0D0D"/>
                </a:solidFill>
                <a:latin typeface="メイリオ" panose="020B0604030504040204" pitchFamily="50" charset="-128"/>
                <a:ea typeface="メイリオ" panose="020B0604030504040204" pitchFamily="50" charset="-128"/>
              </a:rPr>
              <a:t>PC</a:t>
            </a:r>
            <a:r>
              <a:rPr lang="ja-JP" altLang="en-US" sz="1400" dirty="0">
                <a:solidFill>
                  <a:srgbClr val="0D0D0D"/>
                </a:solidFill>
                <a:latin typeface="メイリオ" panose="020B0604030504040204" pitchFamily="50" charset="-128"/>
                <a:ea typeface="メイリオ" panose="020B0604030504040204" pitchFamily="50" charset="-128"/>
              </a:rPr>
              <a:t>の初回実施時に適用可能です。</a:t>
            </a:r>
            <a:endParaRPr lang="en-US" altLang="ja-JP" sz="1400" dirty="0">
              <a:solidFill>
                <a:srgbClr val="0D0D0D"/>
              </a:solidFill>
              <a:latin typeface="メイリオ" panose="020B0604030504040204" pitchFamily="50" charset="-128"/>
              <a:ea typeface="メイリオ" panose="020B0604030504040204" pitchFamily="50" charset="-128"/>
            </a:endParaRPr>
          </a:p>
          <a:p>
            <a:r>
              <a:rPr lang="en-US" altLang="ja-JP" sz="1400" dirty="0">
                <a:solidFill>
                  <a:srgbClr val="0D0D0D"/>
                </a:solidFill>
                <a:latin typeface="メイリオ" panose="020B0604030504040204" pitchFamily="50" charset="-128"/>
                <a:ea typeface="メイリオ" panose="020B0604030504040204" pitchFamily="50" charset="-128"/>
              </a:rPr>
              <a:t>※</a:t>
            </a:r>
            <a:r>
              <a:rPr lang="ja-JP" altLang="en-US" sz="1400" dirty="0">
                <a:solidFill>
                  <a:srgbClr val="0D0D0D"/>
                </a:solidFill>
                <a:latin typeface="メイリオ" panose="020B0604030504040204" pitchFamily="50" charset="-128"/>
                <a:ea typeface="メイリオ" panose="020B0604030504040204" pitchFamily="50" charset="-128"/>
              </a:rPr>
              <a:t>　実施確定後は、通常価格で予約いただき、予約翌日までに弊社営業に割引適用希望の旨ご連絡ください。</a:t>
            </a:r>
            <a:endParaRPr lang="en-US" altLang="ja-JP" sz="1400" dirty="0">
              <a:solidFill>
                <a:srgbClr val="0D0D0D"/>
              </a:solidFill>
              <a:latin typeface="メイリオ" panose="020B0604030504040204" pitchFamily="50" charset="-128"/>
              <a:ea typeface="メイリオ" panose="020B0604030504040204" pitchFamily="50" charset="-128"/>
            </a:endParaRPr>
          </a:p>
        </p:txBody>
      </p:sp>
      <p:graphicFrame>
        <p:nvGraphicFramePr>
          <p:cNvPr id="15" name="表 14">
            <a:extLst>
              <a:ext uri="{FF2B5EF4-FFF2-40B4-BE49-F238E27FC236}">
                <a16:creationId xmlns:a16="http://schemas.microsoft.com/office/drawing/2014/main" id="{89C24A1B-D03B-DBFB-DA83-AF52B9D1F2B8}"/>
              </a:ext>
            </a:extLst>
          </p:cNvPr>
          <p:cNvGraphicFramePr>
            <a:graphicFrameLocks noGrp="1"/>
          </p:cNvGraphicFramePr>
          <p:nvPr>
            <p:extLst>
              <p:ext uri="{D42A27DB-BD31-4B8C-83A1-F6EECF244321}">
                <p14:modId xmlns:p14="http://schemas.microsoft.com/office/powerpoint/2010/main" val="101660930"/>
              </p:ext>
            </p:extLst>
          </p:nvPr>
        </p:nvGraphicFramePr>
        <p:xfrm>
          <a:off x="1519274" y="1662451"/>
          <a:ext cx="9153451" cy="2795249"/>
        </p:xfrm>
        <a:graphic>
          <a:graphicData uri="http://schemas.openxmlformats.org/drawingml/2006/table">
            <a:tbl>
              <a:tblPr bandRow="1">
                <a:tableStyleId>{5C22544A-7EE6-4342-B048-85BDC9FD1C3A}</a:tableStyleId>
              </a:tblPr>
              <a:tblGrid>
                <a:gridCol w="1909135">
                  <a:extLst>
                    <a:ext uri="{9D8B030D-6E8A-4147-A177-3AD203B41FA5}">
                      <a16:colId xmlns:a16="http://schemas.microsoft.com/office/drawing/2014/main" val="1597581053"/>
                    </a:ext>
                  </a:extLst>
                </a:gridCol>
                <a:gridCol w="7244316">
                  <a:extLst>
                    <a:ext uri="{9D8B030D-6E8A-4147-A177-3AD203B41FA5}">
                      <a16:colId xmlns:a16="http://schemas.microsoft.com/office/drawing/2014/main" val="1485574004"/>
                    </a:ext>
                  </a:extLst>
                </a:gridCol>
              </a:tblGrid>
              <a:tr h="627124">
                <a:tc>
                  <a:txBody>
                    <a:bodyPr/>
                    <a:lstStyle/>
                    <a:p>
                      <a:pPr algn="ctr"/>
                      <a:r>
                        <a:rPr lang="ja-JP" altLang="en-US" sz="1600" b="1" dirty="0">
                          <a:solidFill>
                            <a:schemeClr val="bg1"/>
                          </a:solidFill>
                          <a:latin typeface="+mn-ea"/>
                          <a:ea typeface="+mn-ea"/>
                        </a:rPr>
                        <a:t>対象商品</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dirty="0">
                          <a:solidFill>
                            <a:srgbClr val="0D0D0D"/>
                          </a:solidFill>
                          <a:latin typeface="+mn-ea"/>
                          <a:ea typeface="+mn-ea"/>
                        </a:rPr>
                        <a:t>Yahoo! JAPAN</a:t>
                      </a:r>
                      <a:r>
                        <a:rPr lang="ja-JP" altLang="en-US" sz="1600" dirty="0">
                          <a:solidFill>
                            <a:srgbClr val="0D0D0D"/>
                          </a:solidFill>
                          <a:latin typeface="+mn-ea"/>
                          <a:ea typeface="+mn-ea"/>
                        </a:rPr>
                        <a:t>トップページ　トピックス</a:t>
                      </a:r>
                      <a:r>
                        <a:rPr lang="en-US" altLang="ja-JP" sz="1600" dirty="0">
                          <a:solidFill>
                            <a:srgbClr val="0D0D0D"/>
                          </a:solidFill>
                          <a:latin typeface="+mn-ea"/>
                          <a:ea typeface="+mn-ea"/>
                        </a:rPr>
                        <a:t>PR</a:t>
                      </a:r>
                      <a:r>
                        <a:rPr lang="ja-JP" altLang="en-US" sz="1600" dirty="0">
                          <a:solidFill>
                            <a:srgbClr val="0D0D0D"/>
                          </a:solidFill>
                          <a:latin typeface="+mn-ea"/>
                          <a:ea typeface="+mn-ea"/>
                        </a:rPr>
                        <a:t>　全商品</a:t>
                      </a:r>
                      <a:endParaRPr lang="en-US" altLang="ja-JP" sz="1600" dirty="0">
                        <a:solidFill>
                          <a:srgbClr val="0D0D0D"/>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3540950353"/>
                  </a:ext>
                </a:extLst>
              </a:tr>
              <a:tr h="609599">
                <a:tc>
                  <a:txBody>
                    <a:bodyPr/>
                    <a:lstStyle/>
                    <a:p>
                      <a:pPr algn="ctr"/>
                      <a:r>
                        <a:rPr lang="ja-JP" altLang="en-US" sz="1600" b="1" dirty="0">
                          <a:solidFill>
                            <a:schemeClr val="bg1"/>
                          </a:solidFill>
                          <a:latin typeface="+mn-ea"/>
                          <a:ea typeface="+mn-ea"/>
                        </a:rPr>
                        <a:t>対象掲載期間</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b="1" dirty="0">
                          <a:solidFill>
                            <a:srgbClr val="00003E"/>
                          </a:solidFill>
                          <a:latin typeface="+mn-ea"/>
                          <a:ea typeface="+mn-ea"/>
                        </a:rPr>
                        <a:t>2026</a:t>
                      </a:r>
                      <a:r>
                        <a:rPr lang="ja-JP" altLang="en-US" sz="1600" b="1" dirty="0">
                          <a:solidFill>
                            <a:srgbClr val="00003E"/>
                          </a:solidFill>
                          <a:latin typeface="+mn-ea"/>
                          <a:ea typeface="+mn-ea"/>
                        </a:rPr>
                        <a:t>年</a:t>
                      </a:r>
                      <a:r>
                        <a:rPr lang="en-US" altLang="ja-JP" sz="1600" b="1" dirty="0">
                          <a:solidFill>
                            <a:srgbClr val="00003E"/>
                          </a:solidFill>
                          <a:latin typeface="+mn-ea"/>
                          <a:ea typeface="+mn-ea"/>
                        </a:rPr>
                        <a:t>4</a:t>
                      </a:r>
                      <a:r>
                        <a:rPr lang="ja-JP" altLang="en-US" sz="1600" b="1" dirty="0">
                          <a:solidFill>
                            <a:srgbClr val="00003E"/>
                          </a:solidFill>
                          <a:latin typeface="+mn-ea"/>
                          <a:ea typeface="+mn-ea"/>
                        </a:rPr>
                        <a:t>月</a:t>
                      </a:r>
                      <a:r>
                        <a:rPr lang="en-US" altLang="ja-JP" sz="1600" b="1" dirty="0">
                          <a:solidFill>
                            <a:srgbClr val="00003E"/>
                          </a:solidFill>
                          <a:latin typeface="+mn-ea"/>
                          <a:ea typeface="+mn-ea"/>
                        </a:rPr>
                        <a:t>1</a:t>
                      </a:r>
                      <a:r>
                        <a:rPr lang="ja-JP" altLang="en-US" sz="1600" b="1" dirty="0">
                          <a:solidFill>
                            <a:srgbClr val="00003E"/>
                          </a:solidFill>
                          <a:latin typeface="+mn-ea"/>
                          <a:ea typeface="+mn-ea"/>
                        </a:rPr>
                        <a:t>日　～　</a:t>
                      </a:r>
                      <a:r>
                        <a:rPr lang="en-US" altLang="ja-JP" sz="1600" b="1" dirty="0">
                          <a:solidFill>
                            <a:srgbClr val="00003E"/>
                          </a:solidFill>
                          <a:latin typeface="+mn-ea"/>
                          <a:ea typeface="+mn-ea"/>
                        </a:rPr>
                        <a:t>2026</a:t>
                      </a:r>
                      <a:r>
                        <a:rPr lang="ja-JP" altLang="en-US" sz="1600" b="1" dirty="0">
                          <a:solidFill>
                            <a:srgbClr val="00003E"/>
                          </a:solidFill>
                          <a:latin typeface="+mn-ea"/>
                          <a:ea typeface="+mn-ea"/>
                        </a:rPr>
                        <a:t>年</a:t>
                      </a:r>
                      <a:r>
                        <a:rPr lang="en-US" altLang="ja-JP" sz="1600" b="1" dirty="0">
                          <a:solidFill>
                            <a:srgbClr val="00003E"/>
                          </a:solidFill>
                          <a:latin typeface="+mn-ea"/>
                          <a:ea typeface="+mn-ea"/>
                        </a:rPr>
                        <a:t>9</a:t>
                      </a:r>
                      <a:r>
                        <a:rPr lang="ja-JP" altLang="en-US" sz="1600" b="1" dirty="0">
                          <a:solidFill>
                            <a:srgbClr val="00003E"/>
                          </a:solidFill>
                          <a:latin typeface="+mn-ea"/>
                          <a:ea typeface="+mn-ea"/>
                        </a:rPr>
                        <a:t>月</a:t>
                      </a:r>
                      <a:r>
                        <a:rPr lang="en-US" altLang="ja-JP" sz="1600" b="1" dirty="0">
                          <a:solidFill>
                            <a:srgbClr val="00003E"/>
                          </a:solidFill>
                          <a:latin typeface="+mn-ea"/>
                          <a:ea typeface="+mn-ea"/>
                        </a:rPr>
                        <a:t>30</a:t>
                      </a:r>
                      <a:r>
                        <a:rPr lang="ja-JP" altLang="en-US" sz="1600" b="1" dirty="0">
                          <a:solidFill>
                            <a:srgbClr val="00003E"/>
                          </a:solidFill>
                          <a:latin typeface="+mn-ea"/>
                          <a:ea typeface="+mn-ea"/>
                        </a:rPr>
                        <a:t>日</a:t>
                      </a:r>
                      <a:endParaRPr lang="en-US" altLang="ja-JP" sz="1600" b="1" dirty="0">
                        <a:solidFill>
                          <a:srgbClr val="00003E"/>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80497404"/>
                  </a:ext>
                </a:extLst>
              </a:tr>
              <a:tr h="679190">
                <a:tc>
                  <a:txBody>
                    <a:bodyPr/>
                    <a:lstStyle/>
                    <a:p>
                      <a:pPr algn="ctr"/>
                      <a:r>
                        <a:rPr lang="ja-JP" altLang="en-US" sz="1600" b="1" dirty="0">
                          <a:solidFill>
                            <a:schemeClr val="bg1"/>
                          </a:solidFill>
                          <a:latin typeface="+mn-ea"/>
                          <a:ea typeface="+mn-ea"/>
                        </a:rPr>
                        <a:t>割引内容</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lang="ja-JP" altLang="en-US" sz="1600" b="1" dirty="0">
                          <a:solidFill>
                            <a:srgbClr val="C00000"/>
                          </a:solidFill>
                          <a:latin typeface="+mn-ea"/>
                          <a:ea typeface="+mn-ea"/>
                        </a:rPr>
                        <a:t>定価から</a:t>
                      </a:r>
                      <a:r>
                        <a:rPr lang="en-US" altLang="ja-JP" sz="1600" b="1" dirty="0">
                          <a:solidFill>
                            <a:srgbClr val="C00000"/>
                          </a:solidFill>
                          <a:latin typeface="+mn-ea"/>
                          <a:ea typeface="+mn-ea"/>
                        </a:rPr>
                        <a:t>10</a:t>
                      </a:r>
                      <a:r>
                        <a:rPr lang="ja-JP" altLang="en-US" sz="1600" b="1" dirty="0">
                          <a:solidFill>
                            <a:srgbClr val="C00000"/>
                          </a:solidFill>
                          <a:latin typeface="+mn-ea"/>
                          <a:ea typeface="+mn-ea"/>
                        </a:rPr>
                        <a:t>％割引</a:t>
                      </a:r>
                      <a:endParaRPr lang="en-US" altLang="ja-JP" sz="1600" b="1" dirty="0">
                        <a:solidFill>
                          <a:srgbClr val="C00000"/>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05098263"/>
                  </a:ext>
                </a:extLst>
              </a:tr>
              <a:tr h="879336">
                <a:tc>
                  <a:txBody>
                    <a:bodyPr/>
                    <a:lstStyle/>
                    <a:p>
                      <a:pPr algn="ctr"/>
                      <a:r>
                        <a:rPr lang="ja-JP" altLang="en-US" sz="1600" b="1" dirty="0">
                          <a:solidFill>
                            <a:schemeClr val="bg1"/>
                          </a:solidFill>
                          <a:latin typeface="+mn-ea"/>
                          <a:ea typeface="+mn-ea"/>
                        </a:rPr>
                        <a:t>適用条件</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3E"/>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lang="ja-JP" altLang="en-US" sz="1600" b="1" dirty="0">
                          <a:solidFill>
                            <a:srgbClr val="C00000"/>
                          </a:solidFill>
                          <a:latin typeface="+mn-ea"/>
                          <a:ea typeface="+mn-ea"/>
                        </a:rPr>
                        <a:t>トピックス</a:t>
                      </a:r>
                      <a:r>
                        <a:rPr lang="en-US" altLang="ja-JP" sz="1600" b="1" dirty="0">
                          <a:solidFill>
                            <a:srgbClr val="C00000"/>
                          </a:solidFill>
                          <a:latin typeface="+mn-ea"/>
                          <a:ea typeface="+mn-ea"/>
                        </a:rPr>
                        <a:t>PR</a:t>
                      </a:r>
                      <a:r>
                        <a:rPr lang="ja-JP" altLang="en-US" sz="1600" b="1" dirty="0">
                          <a:solidFill>
                            <a:srgbClr val="C00000"/>
                          </a:solidFill>
                          <a:latin typeface="+mn-ea"/>
                          <a:ea typeface="+mn-ea"/>
                        </a:rPr>
                        <a:t>のご掲載実績がない広告主様</a:t>
                      </a:r>
                      <a:br>
                        <a:rPr lang="en-US" altLang="ja-JP" sz="1600" b="1" dirty="0">
                          <a:solidFill>
                            <a:srgbClr val="C00000"/>
                          </a:solidFill>
                          <a:latin typeface="+mn-ea"/>
                          <a:ea typeface="+mn-ea"/>
                        </a:rPr>
                      </a:br>
                      <a:r>
                        <a:rPr lang="ja-JP" altLang="en-US" sz="1600" b="1" dirty="0">
                          <a:solidFill>
                            <a:srgbClr val="C00000"/>
                          </a:solidFill>
                          <a:latin typeface="+mn-ea"/>
                          <a:ea typeface="+mn-ea"/>
                        </a:rPr>
                        <a:t>　</a:t>
                      </a:r>
                      <a:r>
                        <a:rPr lang="en-US" altLang="ja-JP" sz="1400" dirty="0">
                          <a:solidFill>
                            <a:srgbClr val="C00000"/>
                          </a:solidFill>
                          <a:latin typeface="メイリオ" panose="020B0604030504040204" pitchFamily="50" charset="-128"/>
                          <a:ea typeface="+mn-ea"/>
                        </a:rPr>
                        <a:t>※SP</a:t>
                      </a:r>
                      <a:r>
                        <a:rPr lang="ja-JP" altLang="en-US" sz="1400" dirty="0">
                          <a:solidFill>
                            <a:srgbClr val="C00000"/>
                          </a:solidFill>
                          <a:latin typeface="メイリオ" panose="020B0604030504040204" pitchFamily="50" charset="-128"/>
                          <a:ea typeface="+mn-ea"/>
                        </a:rPr>
                        <a:t>で実施実績がある広告主様も</a:t>
                      </a:r>
                      <a:r>
                        <a:rPr lang="en-US" altLang="ja-JP" sz="1400" dirty="0">
                          <a:solidFill>
                            <a:srgbClr val="C00000"/>
                          </a:solidFill>
                          <a:latin typeface="メイリオ" panose="020B0604030504040204" pitchFamily="50" charset="-128"/>
                          <a:ea typeface="+mn-ea"/>
                        </a:rPr>
                        <a:t>MD</a:t>
                      </a:r>
                      <a:r>
                        <a:rPr lang="ja-JP" altLang="en-US" sz="1400" dirty="0">
                          <a:solidFill>
                            <a:srgbClr val="C00000"/>
                          </a:solidFill>
                          <a:latin typeface="メイリオ" panose="020B0604030504040204" pitchFamily="50" charset="-128"/>
                          <a:ea typeface="+mn-ea"/>
                        </a:rPr>
                        <a:t>または</a:t>
                      </a:r>
                      <a:r>
                        <a:rPr lang="en-US" altLang="ja-JP" sz="1400" dirty="0">
                          <a:solidFill>
                            <a:srgbClr val="C00000"/>
                          </a:solidFill>
                          <a:latin typeface="メイリオ" panose="020B0604030504040204" pitchFamily="50" charset="-128"/>
                          <a:ea typeface="+mn-ea"/>
                        </a:rPr>
                        <a:t>PC</a:t>
                      </a:r>
                      <a:r>
                        <a:rPr lang="ja-JP" altLang="en-US" sz="1400" dirty="0">
                          <a:solidFill>
                            <a:srgbClr val="C00000"/>
                          </a:solidFill>
                          <a:latin typeface="メイリオ" panose="020B0604030504040204" pitchFamily="50" charset="-128"/>
                          <a:ea typeface="+mn-ea"/>
                        </a:rPr>
                        <a:t>の初回実施時に適用可能です。</a:t>
                      </a:r>
                      <a:endParaRPr lang="en-US" altLang="ja-JP" sz="1600" b="1" dirty="0">
                        <a:solidFill>
                          <a:srgbClr val="C00000"/>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1800232151"/>
                  </a:ext>
                </a:extLst>
              </a:tr>
            </a:tbl>
          </a:graphicData>
        </a:graphic>
      </p:graphicFrame>
      <p:sp>
        <p:nvSpPr>
          <p:cNvPr id="2" name="テキスト ボックス 1">
            <a:extLst>
              <a:ext uri="{FF2B5EF4-FFF2-40B4-BE49-F238E27FC236}">
                <a16:creationId xmlns:a16="http://schemas.microsoft.com/office/drawing/2014/main" id="{719835BE-DEC3-0A65-C71C-AD69EFC8C218}"/>
              </a:ext>
            </a:extLst>
          </p:cNvPr>
          <p:cNvSpPr txBox="1"/>
          <p:nvPr/>
        </p:nvSpPr>
        <p:spPr>
          <a:xfrm>
            <a:off x="639908" y="5759811"/>
            <a:ext cx="10912184" cy="430887"/>
          </a:xfrm>
          <a:prstGeom prst="rect">
            <a:avLst/>
          </a:prstGeom>
          <a:noFill/>
          <a:ln>
            <a:solidFill>
              <a:srgbClr val="000000"/>
            </a:solidFill>
            <a:prstDash val="dash"/>
          </a:ln>
        </p:spPr>
        <p:txBody>
          <a:bodyPr wrap="square" rtlCol="0">
            <a:spAutoFit/>
          </a:bodyPr>
          <a:lstStyle/>
          <a:p>
            <a:pPr eaLnBrk="0" fontAlgn="base" hangingPunct="0">
              <a:spcBef>
                <a:spcPct val="0"/>
              </a:spcBef>
              <a:spcAft>
                <a:spcPct val="0"/>
              </a:spcAft>
              <a:defRPr/>
            </a:pPr>
            <a:r>
              <a:rPr kumimoji="0" lang="ja-JP" altLang="en-US" sz="1100" b="0" i="0" u="none" strike="noStrike" kern="0" cap="none" spc="0" normalizeH="0" baseline="0" noProof="0" dirty="0">
                <a:ln>
                  <a:noFill/>
                </a:ln>
                <a:solidFill>
                  <a:srgbClr val="000000"/>
                </a:solidFill>
                <a:effectLst/>
                <a:uLnTx/>
                <a:uFillTx/>
                <a:latin typeface="+mn-ea"/>
              </a:rPr>
              <a:t>商品の詳細スペック、販促情報は下記資料フォルダのセールスシート</a:t>
            </a:r>
            <a:r>
              <a:rPr kumimoji="0" lang="ja-JP" altLang="en-US" sz="1100" kern="0" dirty="0">
                <a:solidFill>
                  <a:srgbClr val="000000"/>
                </a:solidFill>
                <a:latin typeface="+mn-ea"/>
              </a:rPr>
              <a:t>、販促資料</a:t>
            </a:r>
            <a:r>
              <a:rPr kumimoji="0" lang="ja-JP" altLang="en-US" sz="1100" b="0" i="0" u="none" strike="noStrike" kern="0" cap="none" spc="0" normalizeH="0" baseline="0" noProof="0" dirty="0">
                <a:ln>
                  <a:noFill/>
                </a:ln>
                <a:solidFill>
                  <a:srgbClr val="000000"/>
                </a:solidFill>
                <a:effectLst/>
                <a:uLnTx/>
                <a:uFillTx/>
                <a:latin typeface="+mn-ea"/>
              </a:rPr>
              <a:t>をご確認ください。</a:t>
            </a:r>
            <a:br>
              <a:rPr kumimoji="0" lang="en-US" altLang="ja-JP" sz="1100" b="0" i="0" u="none" strike="noStrike" kern="0" cap="none" spc="0" normalizeH="0" baseline="0" noProof="0" dirty="0">
                <a:ln>
                  <a:noFill/>
                </a:ln>
                <a:solidFill>
                  <a:srgbClr val="000000"/>
                </a:solidFill>
                <a:effectLst/>
                <a:uLnTx/>
                <a:uFillTx/>
                <a:latin typeface="+mn-ea"/>
              </a:rPr>
            </a:br>
            <a:r>
              <a:rPr lang="en-US" altLang="ja-JP" sz="1100" u="sng" dirty="0">
                <a:solidFill>
                  <a:srgbClr val="467886"/>
                </a:solidFill>
                <a:latin typeface="+mn-ea"/>
                <a:hlinkClick r:id="rId2"/>
              </a:rPr>
              <a:t>https://s.yimg.jp/dl/displayads-guarantee/01/2026/displayads-guarantee_salessheet_toppage_topics_pr_2026H1.zip</a:t>
            </a:r>
            <a:endParaRPr lang="en-US" altLang="ja-JP" sz="1100" u="sng" dirty="0">
              <a:solidFill>
                <a:srgbClr val="467886"/>
              </a:solidFill>
              <a:latin typeface="+mn-ea"/>
            </a:endParaRPr>
          </a:p>
        </p:txBody>
      </p:sp>
    </p:spTree>
    <p:extLst>
      <p:ext uri="{BB962C8B-B14F-4D97-AF65-F5344CB8AC3E}">
        <p14:creationId xmlns:p14="http://schemas.microsoft.com/office/powerpoint/2010/main" val="2688388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2">
            <a:extLst>
              <a:ext uri="{FF2B5EF4-FFF2-40B4-BE49-F238E27FC236}">
                <a16:creationId xmlns:a16="http://schemas.microsoft.com/office/drawing/2014/main" id="{034AA560-3B3D-A0C0-C7BA-7ADDF5CD3455}"/>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dirty="0">
                <a:latin typeface="メイリオ" panose="020B0604030504040204" pitchFamily="34" charset="-128"/>
                <a:ea typeface="メイリオ" panose="020B0604030504040204" pitchFamily="34" charset="-128"/>
              </a:rPr>
              <a:t>早期予約割引</a:t>
            </a:r>
          </a:p>
        </p:txBody>
      </p:sp>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p:txBody>
          <a:bodyPr/>
          <a:lstStyle/>
          <a:p>
            <a:pPr eaLnBrk="1" fontAlgn="auto" hangingPunct="1">
              <a:spcAft>
                <a:spcPts val="0"/>
              </a:spcAft>
              <a:defRPr/>
            </a:pPr>
            <a:r>
              <a:rPr lang="ja-JP" altLang="en-US" sz="1600" dirty="0">
                <a:solidFill>
                  <a:schemeClr val="tx1"/>
                </a:solidFill>
              </a:rPr>
              <a:t>トピックス</a:t>
            </a:r>
            <a:r>
              <a:rPr lang="en-US" altLang="ja-JP" sz="1600" dirty="0">
                <a:solidFill>
                  <a:schemeClr val="tx1"/>
                </a:solidFill>
              </a:rPr>
              <a:t>PR</a:t>
            </a:r>
            <a:r>
              <a:rPr lang="ja-JP" altLang="en-US" sz="1600" dirty="0">
                <a:solidFill>
                  <a:schemeClr val="tx1"/>
                </a:solidFill>
              </a:rPr>
              <a:t>を掲載日の</a:t>
            </a:r>
            <a:r>
              <a:rPr lang="en-US" altLang="ja-JP" sz="1600" b="1" dirty="0">
                <a:solidFill>
                  <a:schemeClr val="tx1"/>
                </a:solidFill>
              </a:rPr>
              <a:t>2</a:t>
            </a:r>
            <a:r>
              <a:rPr lang="ja-JP" altLang="en-US" sz="1600" b="1" dirty="0">
                <a:solidFill>
                  <a:schemeClr val="tx1"/>
                </a:solidFill>
              </a:rPr>
              <a:t>か月前にご予約いただく場合</a:t>
            </a:r>
            <a:r>
              <a:rPr lang="ja-JP" altLang="en-US" sz="1600" dirty="0">
                <a:solidFill>
                  <a:schemeClr val="tx1"/>
                </a:solidFill>
              </a:rPr>
              <a:t>、特別割引をいたします。</a:t>
            </a:r>
          </a:p>
        </p:txBody>
      </p:sp>
      <p:graphicFrame>
        <p:nvGraphicFramePr>
          <p:cNvPr id="3" name="表 2">
            <a:extLst>
              <a:ext uri="{FF2B5EF4-FFF2-40B4-BE49-F238E27FC236}">
                <a16:creationId xmlns:a16="http://schemas.microsoft.com/office/drawing/2014/main" id="{D040A097-772E-849F-6038-18CA545EB929}"/>
              </a:ext>
            </a:extLst>
          </p:cNvPr>
          <p:cNvGraphicFramePr>
            <a:graphicFrameLocks noGrp="1"/>
          </p:cNvGraphicFramePr>
          <p:nvPr>
            <p:extLst>
              <p:ext uri="{D42A27DB-BD31-4B8C-83A1-F6EECF244321}">
                <p14:modId xmlns:p14="http://schemas.microsoft.com/office/powerpoint/2010/main" val="1334758605"/>
              </p:ext>
            </p:extLst>
          </p:nvPr>
        </p:nvGraphicFramePr>
        <p:xfrm>
          <a:off x="1519274" y="1790011"/>
          <a:ext cx="9153451" cy="2427568"/>
        </p:xfrm>
        <a:graphic>
          <a:graphicData uri="http://schemas.openxmlformats.org/drawingml/2006/table">
            <a:tbl>
              <a:tblPr bandRow="1">
                <a:tableStyleId>{5C22544A-7EE6-4342-B048-85BDC9FD1C3A}</a:tableStyleId>
              </a:tblPr>
              <a:tblGrid>
                <a:gridCol w="1909135">
                  <a:extLst>
                    <a:ext uri="{9D8B030D-6E8A-4147-A177-3AD203B41FA5}">
                      <a16:colId xmlns:a16="http://schemas.microsoft.com/office/drawing/2014/main" val="1597581053"/>
                    </a:ext>
                  </a:extLst>
                </a:gridCol>
                <a:gridCol w="7244316">
                  <a:extLst>
                    <a:ext uri="{9D8B030D-6E8A-4147-A177-3AD203B41FA5}">
                      <a16:colId xmlns:a16="http://schemas.microsoft.com/office/drawing/2014/main" val="1485574004"/>
                    </a:ext>
                  </a:extLst>
                </a:gridCol>
              </a:tblGrid>
              <a:tr h="627124">
                <a:tc>
                  <a:txBody>
                    <a:bodyPr/>
                    <a:lstStyle/>
                    <a:p>
                      <a:pPr algn="ctr"/>
                      <a:r>
                        <a:rPr lang="ja-JP" altLang="en-US" sz="1600" b="1" dirty="0">
                          <a:solidFill>
                            <a:schemeClr val="bg1"/>
                          </a:solidFill>
                          <a:latin typeface="+mn-ea"/>
                          <a:ea typeface="+mn-ea"/>
                        </a:rPr>
                        <a:t>対象商品</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dirty="0">
                          <a:solidFill>
                            <a:srgbClr val="0D0D0D"/>
                          </a:solidFill>
                          <a:latin typeface="+mn-ea"/>
                          <a:ea typeface="+mn-ea"/>
                        </a:rPr>
                        <a:t>Yahoo! JAPAN</a:t>
                      </a:r>
                      <a:r>
                        <a:rPr lang="ja-JP" altLang="en-US" sz="1600" dirty="0">
                          <a:solidFill>
                            <a:srgbClr val="0D0D0D"/>
                          </a:solidFill>
                          <a:latin typeface="+mn-ea"/>
                          <a:ea typeface="+mn-ea"/>
                        </a:rPr>
                        <a:t>トップページ　トピックス</a:t>
                      </a:r>
                      <a:r>
                        <a:rPr lang="en-US" altLang="ja-JP" sz="1600" dirty="0">
                          <a:solidFill>
                            <a:srgbClr val="0D0D0D"/>
                          </a:solidFill>
                          <a:latin typeface="+mn-ea"/>
                          <a:ea typeface="+mn-ea"/>
                        </a:rPr>
                        <a:t>PR</a:t>
                      </a:r>
                      <a:r>
                        <a:rPr lang="ja-JP" altLang="en-US" sz="1600" dirty="0">
                          <a:solidFill>
                            <a:srgbClr val="0D0D0D"/>
                          </a:solidFill>
                          <a:latin typeface="+mn-ea"/>
                          <a:ea typeface="+mn-ea"/>
                        </a:rPr>
                        <a:t>　全商品</a:t>
                      </a:r>
                      <a:endParaRPr lang="en-US" altLang="ja-JP" sz="1600" dirty="0">
                        <a:solidFill>
                          <a:srgbClr val="0D0D0D"/>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3540950353"/>
                  </a:ext>
                </a:extLst>
              </a:tr>
              <a:tr h="609599">
                <a:tc>
                  <a:txBody>
                    <a:bodyPr/>
                    <a:lstStyle/>
                    <a:p>
                      <a:pPr algn="ctr"/>
                      <a:r>
                        <a:rPr lang="ja-JP" altLang="en-US" sz="1600" b="1" dirty="0">
                          <a:solidFill>
                            <a:schemeClr val="bg1"/>
                          </a:solidFill>
                          <a:latin typeface="+mn-ea"/>
                          <a:ea typeface="+mn-ea"/>
                        </a:rPr>
                        <a:t>対象掲載期間</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b="1" dirty="0">
                          <a:solidFill>
                            <a:srgbClr val="00003E"/>
                          </a:solidFill>
                          <a:latin typeface="+mn-ea"/>
                          <a:ea typeface="+mn-ea"/>
                        </a:rPr>
                        <a:t>2026</a:t>
                      </a:r>
                      <a:r>
                        <a:rPr lang="ja-JP" altLang="en-US" sz="1600" b="1" dirty="0">
                          <a:solidFill>
                            <a:srgbClr val="00003E"/>
                          </a:solidFill>
                          <a:latin typeface="+mn-ea"/>
                          <a:ea typeface="+mn-ea"/>
                        </a:rPr>
                        <a:t>年</a:t>
                      </a:r>
                      <a:r>
                        <a:rPr lang="en-US" altLang="ja-JP" sz="1600" b="1" dirty="0">
                          <a:solidFill>
                            <a:srgbClr val="00003E"/>
                          </a:solidFill>
                          <a:latin typeface="+mn-ea"/>
                          <a:ea typeface="+mn-ea"/>
                        </a:rPr>
                        <a:t>4</a:t>
                      </a:r>
                      <a:r>
                        <a:rPr lang="ja-JP" altLang="en-US" sz="1600" b="1" dirty="0">
                          <a:solidFill>
                            <a:srgbClr val="00003E"/>
                          </a:solidFill>
                          <a:latin typeface="+mn-ea"/>
                          <a:ea typeface="+mn-ea"/>
                        </a:rPr>
                        <a:t>月</a:t>
                      </a:r>
                      <a:r>
                        <a:rPr lang="en-US" altLang="ja-JP" sz="1600" b="1" dirty="0">
                          <a:solidFill>
                            <a:srgbClr val="00003E"/>
                          </a:solidFill>
                          <a:latin typeface="+mn-ea"/>
                          <a:ea typeface="+mn-ea"/>
                        </a:rPr>
                        <a:t>1</a:t>
                      </a:r>
                      <a:r>
                        <a:rPr lang="ja-JP" altLang="en-US" sz="1600" b="1" dirty="0">
                          <a:solidFill>
                            <a:srgbClr val="00003E"/>
                          </a:solidFill>
                          <a:latin typeface="+mn-ea"/>
                          <a:ea typeface="+mn-ea"/>
                        </a:rPr>
                        <a:t>日　～　</a:t>
                      </a:r>
                      <a:r>
                        <a:rPr lang="en-US" altLang="ja-JP" sz="1600" b="1" dirty="0">
                          <a:solidFill>
                            <a:srgbClr val="00003E"/>
                          </a:solidFill>
                          <a:latin typeface="+mn-ea"/>
                          <a:ea typeface="+mn-ea"/>
                        </a:rPr>
                        <a:t>2026</a:t>
                      </a:r>
                      <a:r>
                        <a:rPr lang="ja-JP" altLang="en-US" sz="1600" b="1" dirty="0">
                          <a:solidFill>
                            <a:srgbClr val="00003E"/>
                          </a:solidFill>
                          <a:latin typeface="+mn-ea"/>
                          <a:ea typeface="+mn-ea"/>
                        </a:rPr>
                        <a:t>年</a:t>
                      </a:r>
                      <a:r>
                        <a:rPr lang="en-US" altLang="ja-JP" sz="1600" b="1" dirty="0">
                          <a:solidFill>
                            <a:srgbClr val="00003E"/>
                          </a:solidFill>
                          <a:latin typeface="+mn-ea"/>
                          <a:ea typeface="+mn-ea"/>
                        </a:rPr>
                        <a:t>9</a:t>
                      </a:r>
                      <a:r>
                        <a:rPr lang="ja-JP" altLang="en-US" sz="1600" b="1" dirty="0">
                          <a:solidFill>
                            <a:srgbClr val="00003E"/>
                          </a:solidFill>
                          <a:latin typeface="+mn-ea"/>
                          <a:ea typeface="+mn-ea"/>
                        </a:rPr>
                        <a:t>月</a:t>
                      </a:r>
                      <a:r>
                        <a:rPr lang="en-US" altLang="ja-JP" sz="1600" b="1" dirty="0">
                          <a:solidFill>
                            <a:srgbClr val="00003E"/>
                          </a:solidFill>
                          <a:latin typeface="+mn-ea"/>
                          <a:ea typeface="+mn-ea"/>
                        </a:rPr>
                        <a:t>30</a:t>
                      </a:r>
                      <a:r>
                        <a:rPr lang="ja-JP" altLang="en-US" sz="1600" b="1" dirty="0">
                          <a:solidFill>
                            <a:srgbClr val="00003E"/>
                          </a:solidFill>
                          <a:latin typeface="+mn-ea"/>
                          <a:ea typeface="+mn-ea"/>
                        </a:rPr>
                        <a:t>日</a:t>
                      </a:r>
                      <a:endParaRPr lang="en-US" altLang="ja-JP" sz="1600" b="1" dirty="0">
                        <a:solidFill>
                          <a:srgbClr val="00003E"/>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80497404"/>
                  </a:ext>
                </a:extLst>
              </a:tr>
              <a:tr h="581245">
                <a:tc>
                  <a:txBody>
                    <a:bodyPr/>
                    <a:lstStyle/>
                    <a:p>
                      <a:pPr algn="ctr"/>
                      <a:r>
                        <a:rPr lang="ja-JP" altLang="en-US" sz="1600" b="1" dirty="0">
                          <a:solidFill>
                            <a:schemeClr val="bg1"/>
                          </a:solidFill>
                          <a:latin typeface="+mn-ea"/>
                          <a:ea typeface="+mn-ea"/>
                        </a:rPr>
                        <a:t>割引内容</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lang="ja-JP" altLang="en-US" sz="1600" b="1" dirty="0">
                          <a:solidFill>
                            <a:srgbClr val="C00000"/>
                          </a:solidFill>
                          <a:latin typeface="+mn-ea"/>
                          <a:ea typeface="+mn-ea"/>
                        </a:rPr>
                        <a:t>定価から</a:t>
                      </a:r>
                      <a:r>
                        <a:rPr lang="en-US" altLang="ja-JP" sz="1600" b="1" dirty="0">
                          <a:solidFill>
                            <a:srgbClr val="C00000"/>
                          </a:solidFill>
                          <a:latin typeface="+mn-ea"/>
                          <a:ea typeface="+mn-ea"/>
                        </a:rPr>
                        <a:t>15</a:t>
                      </a:r>
                      <a:r>
                        <a:rPr lang="ja-JP" altLang="en-US" sz="1600" b="1" dirty="0">
                          <a:solidFill>
                            <a:srgbClr val="C00000"/>
                          </a:solidFill>
                          <a:latin typeface="+mn-ea"/>
                          <a:ea typeface="+mn-ea"/>
                        </a:rPr>
                        <a:t>％割引</a:t>
                      </a:r>
                      <a:endParaRPr lang="en-US" altLang="ja-JP" sz="1600" b="1" dirty="0">
                        <a:solidFill>
                          <a:srgbClr val="C00000"/>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05098263"/>
                  </a:ext>
                </a:extLst>
              </a:tr>
              <a:tr h="609600">
                <a:tc>
                  <a:txBody>
                    <a:bodyPr/>
                    <a:lstStyle/>
                    <a:p>
                      <a:pPr algn="ctr"/>
                      <a:r>
                        <a:rPr lang="ja-JP" altLang="en-US" sz="1600" b="1" dirty="0">
                          <a:solidFill>
                            <a:schemeClr val="bg1"/>
                          </a:solidFill>
                          <a:latin typeface="+mn-ea"/>
                          <a:ea typeface="+mn-ea"/>
                        </a:rPr>
                        <a:t>適用条件</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3E"/>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kumimoji="1" lang="ja-JP" altLang="en-US" sz="1600" b="1" dirty="0">
                          <a:solidFill>
                            <a:srgbClr val="C00000"/>
                          </a:solidFill>
                          <a:latin typeface="+mn-ea"/>
                          <a:ea typeface="+mn-ea"/>
                        </a:rPr>
                        <a:t>掲載日の</a:t>
                      </a:r>
                      <a:r>
                        <a:rPr kumimoji="1" lang="en-US" altLang="ja-JP" sz="1600" b="1" dirty="0">
                          <a:solidFill>
                            <a:srgbClr val="C00000"/>
                          </a:solidFill>
                          <a:latin typeface="+mn-ea"/>
                          <a:ea typeface="+mn-ea"/>
                        </a:rPr>
                        <a:t>2</a:t>
                      </a:r>
                      <a:r>
                        <a:rPr kumimoji="1" lang="ja-JP" altLang="en-US" sz="1600" b="1" dirty="0">
                          <a:solidFill>
                            <a:srgbClr val="C00000"/>
                          </a:solidFill>
                          <a:latin typeface="+mn-ea"/>
                          <a:ea typeface="+mn-ea"/>
                        </a:rPr>
                        <a:t>か月前に予約完了</a:t>
                      </a: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1800232151"/>
                  </a:ext>
                </a:extLst>
              </a:tr>
            </a:tbl>
          </a:graphicData>
        </a:graphic>
      </p:graphicFrame>
      <p:sp>
        <p:nvSpPr>
          <p:cNvPr id="5" name="テキスト ボックス 4">
            <a:extLst>
              <a:ext uri="{FF2B5EF4-FFF2-40B4-BE49-F238E27FC236}">
                <a16:creationId xmlns:a16="http://schemas.microsoft.com/office/drawing/2014/main" id="{FA889028-1F77-CC47-ADAE-93598E5BA7AA}"/>
              </a:ext>
            </a:extLst>
          </p:cNvPr>
          <p:cNvSpPr txBox="1"/>
          <p:nvPr/>
        </p:nvSpPr>
        <p:spPr>
          <a:xfrm>
            <a:off x="587374" y="4604963"/>
            <a:ext cx="11014609" cy="95410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　他割引プランとの併用は不可です。前ページの新規広告主様割引や</a:t>
            </a:r>
            <a:endParaRPr lang="en-US" altLang="ja-JP" sz="1400" dirty="0">
              <a:latin typeface="メイリオ" panose="020B0604030504040204" pitchFamily="50" charset="-128"/>
              <a:ea typeface="メイリオ" panose="020B0604030504040204" pitchFamily="50" charset="-128"/>
            </a:endParaRPr>
          </a:p>
          <a:p>
            <a:r>
              <a:rPr lang="en-US" altLang="ja-JP" sz="1400" dirty="0">
                <a:latin typeface="メイリオ" panose="020B0604030504040204" pitchFamily="50" charset="-128"/>
                <a:ea typeface="メイリオ" panose="020B0604030504040204" pitchFamily="50" charset="-128"/>
              </a:rPr>
              <a:t>      </a:t>
            </a:r>
            <a:r>
              <a:rPr lang="ja-JP" altLang="en-US" sz="1400" dirty="0">
                <a:latin typeface="メイリオ" panose="020B0604030504040204" pitchFamily="50" charset="-128"/>
                <a:ea typeface="メイリオ" panose="020B0604030504040204" pitchFamily="50" charset="-128"/>
              </a:rPr>
              <a:t>トピックス</a:t>
            </a:r>
            <a:r>
              <a:rPr lang="en-US" altLang="ja-JP" sz="1400" dirty="0">
                <a:latin typeface="メイリオ" panose="020B0604030504040204" pitchFamily="50" charset="-128"/>
                <a:ea typeface="メイリオ" panose="020B0604030504040204" pitchFamily="50" charset="-128"/>
              </a:rPr>
              <a:t>PR</a:t>
            </a:r>
            <a:r>
              <a:rPr lang="ja-JP" altLang="en-US" sz="1400" dirty="0">
                <a:latin typeface="メイリオ" panose="020B0604030504040204" pitchFamily="50" charset="-128"/>
                <a:ea typeface="メイリオ" panose="020B0604030504040204" pitchFamily="50" charset="-128"/>
              </a:rPr>
              <a:t>＆</a:t>
            </a:r>
            <a:r>
              <a:rPr lang="en-US" altLang="ja-JP" sz="1400" dirty="0">
                <a:latin typeface="メイリオ" panose="020B0604030504040204" pitchFamily="50" charset="-128"/>
                <a:ea typeface="メイリオ" panose="020B0604030504040204" pitchFamily="50" charset="-128"/>
              </a:rPr>
              <a:t>Yahoo!</a:t>
            </a:r>
            <a:r>
              <a:rPr lang="ja-JP" altLang="en-US" sz="1400" dirty="0">
                <a:latin typeface="メイリオ" panose="020B0604030504040204" pitchFamily="50" charset="-128"/>
                <a:ea typeface="メイリオ" panose="020B0604030504040204" pitchFamily="50" charset="-128"/>
              </a:rPr>
              <a:t>ニュースタイアップ誘導広告パッケージとの併用も不可です。</a:t>
            </a:r>
            <a:endParaRPr lang="en-US" altLang="ja-JP" sz="1400" dirty="0">
              <a:latin typeface="メイリオ" panose="020B0604030504040204" pitchFamily="50" charset="-128"/>
              <a:ea typeface="メイリオ" panose="020B0604030504040204" pitchFamily="50" charset="-128"/>
            </a:endParaRPr>
          </a:p>
          <a:p>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　実施確定後は、通常価格で予約いただき、予約翌日までに弊社営業に割引適用希望の旨ご連絡ください。</a:t>
            </a:r>
            <a:endParaRPr lang="en-US" altLang="ja-JP" sz="1400" dirty="0">
              <a:latin typeface="メイリオ" panose="020B0604030504040204" pitchFamily="50" charset="-128"/>
              <a:ea typeface="メイリオ" panose="020B0604030504040204" pitchFamily="50" charset="-128"/>
            </a:endParaRPr>
          </a:p>
          <a:p>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　適用に回数上限はありません。</a:t>
            </a:r>
            <a:endParaRPr lang="en-US" altLang="ja-JP" sz="14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616544F6-70D5-69C2-20CA-FA23495728E6}"/>
              </a:ext>
            </a:extLst>
          </p:cNvPr>
          <p:cNvSpPr txBox="1"/>
          <p:nvPr/>
        </p:nvSpPr>
        <p:spPr>
          <a:xfrm>
            <a:off x="639908" y="5759811"/>
            <a:ext cx="10912184" cy="430887"/>
          </a:xfrm>
          <a:prstGeom prst="rect">
            <a:avLst/>
          </a:prstGeom>
          <a:noFill/>
          <a:ln>
            <a:solidFill>
              <a:srgbClr val="000000"/>
            </a:solidFill>
            <a:prstDash val="dash"/>
          </a:ln>
        </p:spPr>
        <p:txBody>
          <a:bodyPr wrap="square" rtlCol="0">
            <a:spAutoFit/>
          </a:bodyPr>
          <a:lstStyle/>
          <a:p>
            <a:pPr eaLnBrk="0" fontAlgn="base" hangingPunct="0">
              <a:spcBef>
                <a:spcPct val="0"/>
              </a:spcBef>
              <a:spcAft>
                <a:spcPct val="0"/>
              </a:spcAft>
              <a:defRPr/>
            </a:pPr>
            <a:r>
              <a:rPr kumimoji="0" lang="ja-JP" altLang="en-US" sz="1100" b="0" i="0" u="none" strike="noStrike" kern="0" cap="none" spc="0" normalizeH="0" baseline="0" noProof="0" dirty="0">
                <a:ln>
                  <a:noFill/>
                </a:ln>
                <a:solidFill>
                  <a:srgbClr val="000000"/>
                </a:solidFill>
                <a:effectLst/>
                <a:uLnTx/>
                <a:uFillTx/>
                <a:latin typeface="+mn-ea"/>
              </a:rPr>
              <a:t>商品の詳細スペック、販促情報は下記資料フォルダのセールスシート</a:t>
            </a:r>
            <a:r>
              <a:rPr kumimoji="0" lang="ja-JP" altLang="en-US" sz="1100" kern="0" dirty="0">
                <a:solidFill>
                  <a:srgbClr val="000000"/>
                </a:solidFill>
                <a:latin typeface="+mn-ea"/>
              </a:rPr>
              <a:t>、販促資料</a:t>
            </a:r>
            <a:r>
              <a:rPr kumimoji="0" lang="ja-JP" altLang="en-US" sz="1100" b="0" i="0" u="none" strike="noStrike" kern="0" cap="none" spc="0" normalizeH="0" baseline="0" noProof="0" dirty="0">
                <a:ln>
                  <a:noFill/>
                </a:ln>
                <a:solidFill>
                  <a:srgbClr val="000000"/>
                </a:solidFill>
                <a:effectLst/>
                <a:uLnTx/>
                <a:uFillTx/>
                <a:latin typeface="+mn-ea"/>
              </a:rPr>
              <a:t>をご確認ください。</a:t>
            </a:r>
            <a:br>
              <a:rPr kumimoji="0" lang="en-US" altLang="ja-JP" sz="1100" b="0" i="0" u="none" strike="noStrike" kern="0" cap="none" spc="0" normalizeH="0" baseline="0" noProof="0" dirty="0">
                <a:ln>
                  <a:noFill/>
                </a:ln>
                <a:solidFill>
                  <a:srgbClr val="000000"/>
                </a:solidFill>
                <a:effectLst/>
                <a:uLnTx/>
                <a:uFillTx/>
                <a:latin typeface="+mn-ea"/>
              </a:rPr>
            </a:br>
            <a:r>
              <a:rPr lang="en-US" altLang="ja-JP" sz="1100" u="sng" dirty="0">
                <a:solidFill>
                  <a:srgbClr val="467886"/>
                </a:solidFill>
                <a:latin typeface="+mn-ea"/>
                <a:hlinkClick r:id="rId2"/>
              </a:rPr>
              <a:t>https://s.yimg.jp/dl/displayads-guarantee/01/2026/displayads-guarantee_salessheet_toppage_topics_pr_2026H1.zip</a:t>
            </a:r>
            <a:endParaRPr lang="en-US" altLang="ja-JP" sz="1100" u="sng" dirty="0">
              <a:solidFill>
                <a:srgbClr val="467886"/>
              </a:solidFill>
              <a:latin typeface="+mn-ea"/>
            </a:endParaRPr>
          </a:p>
        </p:txBody>
      </p:sp>
    </p:spTree>
    <p:extLst>
      <p:ext uri="{BB962C8B-B14F-4D97-AF65-F5344CB8AC3E}">
        <p14:creationId xmlns:p14="http://schemas.microsoft.com/office/powerpoint/2010/main" val="3953860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8D5349-3E27-E184-FBCF-A45831FAE8C3}"/>
              </a:ext>
            </a:extLst>
          </p:cNvPr>
          <p:cNvSpPr>
            <a:spLocks noGrp="1"/>
          </p:cNvSpPr>
          <p:nvPr>
            <p:ph type="ctrTitle"/>
          </p:nvPr>
        </p:nvSpPr>
        <p:spPr/>
        <p:txBody>
          <a:bodyPr/>
          <a:lstStyle/>
          <a:p>
            <a:r>
              <a:rPr kumimoji="1" lang="ja-JP" altLang="en-US" dirty="0"/>
              <a:t>トピックス</a:t>
            </a:r>
            <a:r>
              <a:rPr kumimoji="1" lang="en-US" altLang="ja-JP" dirty="0"/>
              <a:t>PR &amp; Yahoo!</a:t>
            </a:r>
            <a:r>
              <a:rPr kumimoji="1" lang="ja-JP" altLang="en-US" dirty="0"/>
              <a:t>ニュース タイアップパッケージ</a:t>
            </a:r>
          </a:p>
        </p:txBody>
      </p:sp>
      <p:sp>
        <p:nvSpPr>
          <p:cNvPr id="3" name="テキスト プレースホルダー 2">
            <a:extLst>
              <a:ext uri="{FF2B5EF4-FFF2-40B4-BE49-F238E27FC236}">
                <a16:creationId xmlns:a16="http://schemas.microsoft.com/office/drawing/2014/main" id="{B4EBCDC5-38BB-8300-1A0F-6A2697181022}"/>
              </a:ext>
            </a:extLst>
          </p:cNvPr>
          <p:cNvSpPr>
            <a:spLocks noGrp="1"/>
          </p:cNvSpPr>
          <p:nvPr>
            <p:ph type="body" sz="quarter" idx="10"/>
          </p:nvPr>
        </p:nvSpPr>
        <p:spPr/>
        <p:txBody>
          <a:bodyPr/>
          <a:lstStyle/>
          <a:p>
            <a:r>
              <a:rPr kumimoji="1" lang="en-US" altLang="ja-JP" sz="1600" b="1" dirty="0">
                <a:solidFill>
                  <a:schemeClr val="tx1"/>
                </a:solidFill>
              </a:rPr>
              <a:t>Yahoo!</a:t>
            </a:r>
            <a:r>
              <a:rPr kumimoji="1" lang="ja-JP" altLang="en-US" sz="1600" b="1" dirty="0">
                <a:solidFill>
                  <a:schemeClr val="tx1"/>
                </a:solidFill>
              </a:rPr>
              <a:t>ニュースタイアップへの誘導広告としてトピックス</a:t>
            </a:r>
            <a:r>
              <a:rPr kumimoji="1" lang="en-US" altLang="ja-JP" sz="1600" b="1" dirty="0">
                <a:solidFill>
                  <a:schemeClr val="tx1"/>
                </a:solidFill>
              </a:rPr>
              <a:t>PR</a:t>
            </a:r>
            <a:r>
              <a:rPr kumimoji="1" lang="ja-JP" altLang="en-US" sz="1600" b="1" dirty="0">
                <a:solidFill>
                  <a:schemeClr val="tx1"/>
                </a:solidFill>
              </a:rPr>
              <a:t>をご購入いただく場合</a:t>
            </a:r>
            <a:r>
              <a:rPr kumimoji="1" lang="ja-JP" altLang="en-US" sz="1600" dirty="0">
                <a:solidFill>
                  <a:schemeClr val="tx1"/>
                </a:solidFill>
              </a:rPr>
              <a:t>、特別割引をいたします。</a:t>
            </a:r>
            <a:endParaRPr kumimoji="1" lang="en-US" altLang="ja-JP" sz="1600" dirty="0">
              <a:solidFill>
                <a:schemeClr val="tx1"/>
              </a:solidFill>
            </a:endParaRPr>
          </a:p>
        </p:txBody>
      </p:sp>
      <p:graphicFrame>
        <p:nvGraphicFramePr>
          <p:cNvPr id="5" name="表 4">
            <a:extLst>
              <a:ext uri="{FF2B5EF4-FFF2-40B4-BE49-F238E27FC236}">
                <a16:creationId xmlns:a16="http://schemas.microsoft.com/office/drawing/2014/main" id="{1A6F0A74-6647-DC50-AFF5-D6BE33E4EA1E}"/>
              </a:ext>
            </a:extLst>
          </p:cNvPr>
          <p:cNvGraphicFramePr>
            <a:graphicFrameLocks noGrp="1"/>
          </p:cNvGraphicFramePr>
          <p:nvPr>
            <p:extLst>
              <p:ext uri="{D42A27DB-BD31-4B8C-83A1-F6EECF244321}">
                <p14:modId xmlns:p14="http://schemas.microsoft.com/office/powerpoint/2010/main" val="250080126"/>
              </p:ext>
            </p:extLst>
          </p:nvPr>
        </p:nvGraphicFramePr>
        <p:xfrm>
          <a:off x="1298253" y="1716518"/>
          <a:ext cx="9574712" cy="2428845"/>
        </p:xfrm>
        <a:graphic>
          <a:graphicData uri="http://schemas.openxmlformats.org/drawingml/2006/table">
            <a:tbl>
              <a:tblPr bandRow="1">
                <a:tableStyleId>{5C22544A-7EE6-4342-B048-85BDC9FD1C3A}</a:tableStyleId>
              </a:tblPr>
              <a:tblGrid>
                <a:gridCol w="1909135">
                  <a:extLst>
                    <a:ext uri="{9D8B030D-6E8A-4147-A177-3AD203B41FA5}">
                      <a16:colId xmlns:a16="http://schemas.microsoft.com/office/drawing/2014/main" val="1597581053"/>
                    </a:ext>
                  </a:extLst>
                </a:gridCol>
                <a:gridCol w="7665577">
                  <a:extLst>
                    <a:ext uri="{9D8B030D-6E8A-4147-A177-3AD203B41FA5}">
                      <a16:colId xmlns:a16="http://schemas.microsoft.com/office/drawing/2014/main" val="1485574004"/>
                    </a:ext>
                  </a:extLst>
                </a:gridCol>
              </a:tblGrid>
              <a:tr h="605284">
                <a:tc>
                  <a:txBody>
                    <a:bodyPr/>
                    <a:lstStyle/>
                    <a:p>
                      <a:pPr algn="ctr"/>
                      <a:r>
                        <a:rPr lang="ja-JP" altLang="en-US" sz="1600" b="1" dirty="0">
                          <a:solidFill>
                            <a:schemeClr val="bg1"/>
                          </a:solidFill>
                          <a:latin typeface="+mn-ea"/>
                          <a:ea typeface="+mn-ea"/>
                        </a:rPr>
                        <a:t>対象商品</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dirty="0">
                          <a:solidFill>
                            <a:srgbClr val="0D0D0D"/>
                          </a:solidFill>
                          <a:latin typeface="+mn-ea"/>
                          <a:ea typeface="+mn-ea"/>
                        </a:rPr>
                        <a:t>Yahoo! JAPAN</a:t>
                      </a:r>
                      <a:r>
                        <a:rPr lang="ja-JP" altLang="en-US" sz="1600" dirty="0">
                          <a:solidFill>
                            <a:srgbClr val="0D0D0D"/>
                          </a:solidFill>
                          <a:latin typeface="+mn-ea"/>
                          <a:ea typeface="+mn-ea"/>
                        </a:rPr>
                        <a:t>トップページ　トピックス</a:t>
                      </a:r>
                      <a:r>
                        <a:rPr lang="en-US" altLang="ja-JP" sz="1600" dirty="0">
                          <a:solidFill>
                            <a:srgbClr val="0D0D0D"/>
                          </a:solidFill>
                          <a:latin typeface="+mn-ea"/>
                          <a:ea typeface="+mn-ea"/>
                        </a:rPr>
                        <a:t>PR</a:t>
                      </a:r>
                      <a:r>
                        <a:rPr lang="ja-JP" altLang="en-US" sz="1600" dirty="0">
                          <a:solidFill>
                            <a:srgbClr val="0D0D0D"/>
                          </a:solidFill>
                          <a:latin typeface="+mn-ea"/>
                          <a:ea typeface="+mn-ea"/>
                        </a:rPr>
                        <a:t>　全商品</a:t>
                      </a:r>
                      <a:endParaRPr lang="en-US" altLang="ja-JP" sz="1600" dirty="0">
                        <a:solidFill>
                          <a:srgbClr val="0D0D0D"/>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3540950353"/>
                  </a:ext>
                </a:extLst>
              </a:tr>
              <a:tr h="577843">
                <a:tc>
                  <a:txBody>
                    <a:bodyPr/>
                    <a:lstStyle/>
                    <a:p>
                      <a:pPr algn="ctr"/>
                      <a:r>
                        <a:rPr lang="ja-JP" altLang="en-US" sz="1600" b="1" dirty="0">
                          <a:solidFill>
                            <a:schemeClr val="bg1"/>
                          </a:solidFill>
                          <a:latin typeface="+mn-ea"/>
                          <a:ea typeface="+mn-ea"/>
                        </a:rPr>
                        <a:t>対象掲載期間</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b="1" dirty="0">
                          <a:solidFill>
                            <a:srgbClr val="00003E"/>
                          </a:solidFill>
                          <a:latin typeface="+mn-ea"/>
                          <a:ea typeface="+mn-ea"/>
                        </a:rPr>
                        <a:t>Yahoo!</a:t>
                      </a:r>
                      <a:r>
                        <a:rPr lang="ja-JP" altLang="en-US" sz="1600" b="1" dirty="0">
                          <a:solidFill>
                            <a:srgbClr val="00003E"/>
                          </a:solidFill>
                          <a:latin typeface="+mn-ea"/>
                          <a:ea typeface="+mn-ea"/>
                        </a:rPr>
                        <a:t>ニュースタイアップの掲載期間が、</a:t>
                      </a:r>
                      <a:br>
                        <a:rPr lang="en-US" altLang="ja-JP" sz="1600" b="1" dirty="0">
                          <a:solidFill>
                            <a:srgbClr val="00003E"/>
                          </a:solidFill>
                          <a:latin typeface="+mn-ea"/>
                          <a:ea typeface="+mn-ea"/>
                        </a:rPr>
                      </a:br>
                      <a:r>
                        <a:rPr lang="en-US" altLang="ja-JP" sz="1600" b="1" dirty="0">
                          <a:solidFill>
                            <a:srgbClr val="00003E"/>
                          </a:solidFill>
                          <a:latin typeface="+mn-ea"/>
                          <a:ea typeface="+mn-ea"/>
                        </a:rPr>
                        <a:t>2026</a:t>
                      </a:r>
                      <a:r>
                        <a:rPr lang="ja-JP" altLang="en-US" sz="1600" b="1" dirty="0">
                          <a:solidFill>
                            <a:srgbClr val="00003E"/>
                          </a:solidFill>
                          <a:latin typeface="+mn-ea"/>
                          <a:ea typeface="+mn-ea"/>
                        </a:rPr>
                        <a:t>年</a:t>
                      </a:r>
                      <a:r>
                        <a:rPr lang="en-US" altLang="ja-JP" sz="1600" b="1" dirty="0">
                          <a:solidFill>
                            <a:srgbClr val="00003E"/>
                          </a:solidFill>
                          <a:latin typeface="+mn-ea"/>
                          <a:ea typeface="+mn-ea"/>
                        </a:rPr>
                        <a:t>4</a:t>
                      </a:r>
                      <a:r>
                        <a:rPr lang="ja-JP" altLang="en-US" sz="1600" b="1" dirty="0">
                          <a:solidFill>
                            <a:srgbClr val="00003E"/>
                          </a:solidFill>
                          <a:latin typeface="+mn-ea"/>
                          <a:ea typeface="+mn-ea"/>
                        </a:rPr>
                        <a:t>月</a:t>
                      </a:r>
                      <a:r>
                        <a:rPr lang="en-US" altLang="ja-JP" sz="1600" b="1" dirty="0">
                          <a:solidFill>
                            <a:srgbClr val="00003E"/>
                          </a:solidFill>
                          <a:latin typeface="+mn-ea"/>
                          <a:ea typeface="+mn-ea"/>
                        </a:rPr>
                        <a:t>1</a:t>
                      </a:r>
                      <a:r>
                        <a:rPr lang="ja-JP" altLang="en-US" sz="1600" b="1" dirty="0">
                          <a:solidFill>
                            <a:srgbClr val="00003E"/>
                          </a:solidFill>
                          <a:latin typeface="+mn-ea"/>
                          <a:ea typeface="+mn-ea"/>
                        </a:rPr>
                        <a:t>日掲載開始～</a:t>
                      </a:r>
                      <a:r>
                        <a:rPr lang="en-US" altLang="ja-JP" sz="1600" b="1" dirty="0">
                          <a:solidFill>
                            <a:srgbClr val="00003E"/>
                          </a:solidFill>
                          <a:latin typeface="+mn-ea"/>
                          <a:ea typeface="+mn-ea"/>
                        </a:rPr>
                        <a:t>2026</a:t>
                      </a:r>
                      <a:r>
                        <a:rPr lang="ja-JP" altLang="en-US" sz="1600" b="1" dirty="0">
                          <a:solidFill>
                            <a:srgbClr val="00003E"/>
                          </a:solidFill>
                          <a:latin typeface="+mn-ea"/>
                          <a:ea typeface="+mn-ea"/>
                        </a:rPr>
                        <a:t>年</a:t>
                      </a:r>
                      <a:r>
                        <a:rPr lang="en-US" altLang="ja-JP" sz="1600" b="1" dirty="0">
                          <a:solidFill>
                            <a:srgbClr val="00003E"/>
                          </a:solidFill>
                          <a:latin typeface="+mn-ea"/>
                          <a:ea typeface="+mn-ea"/>
                        </a:rPr>
                        <a:t>9</a:t>
                      </a:r>
                      <a:r>
                        <a:rPr lang="ja-JP" altLang="en-US" sz="1600" b="1" dirty="0">
                          <a:solidFill>
                            <a:srgbClr val="00003E"/>
                          </a:solidFill>
                          <a:latin typeface="+mn-ea"/>
                          <a:ea typeface="+mn-ea"/>
                        </a:rPr>
                        <a:t>月</a:t>
                      </a:r>
                      <a:r>
                        <a:rPr lang="en-US" altLang="ja-JP" sz="1600" b="1" dirty="0">
                          <a:solidFill>
                            <a:srgbClr val="00003E"/>
                          </a:solidFill>
                          <a:latin typeface="+mn-ea"/>
                          <a:ea typeface="+mn-ea"/>
                        </a:rPr>
                        <a:t>30</a:t>
                      </a:r>
                      <a:r>
                        <a:rPr lang="ja-JP" altLang="en-US" sz="1600" b="1" dirty="0">
                          <a:solidFill>
                            <a:srgbClr val="00003E"/>
                          </a:solidFill>
                          <a:latin typeface="+mn-ea"/>
                          <a:ea typeface="+mn-ea"/>
                        </a:rPr>
                        <a:t>日掲載終了分まで</a:t>
                      </a:r>
                      <a:endParaRPr lang="en-US" altLang="ja-JP" sz="1600" b="1" dirty="0">
                        <a:solidFill>
                          <a:srgbClr val="00003E"/>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80497404"/>
                  </a:ext>
                </a:extLst>
              </a:tr>
              <a:tr h="528873">
                <a:tc>
                  <a:txBody>
                    <a:bodyPr/>
                    <a:lstStyle/>
                    <a:p>
                      <a:pPr algn="ctr"/>
                      <a:r>
                        <a:rPr lang="ja-JP" altLang="en-US" sz="1600" b="1" dirty="0">
                          <a:solidFill>
                            <a:schemeClr val="bg1"/>
                          </a:solidFill>
                          <a:latin typeface="+mn-ea"/>
                          <a:ea typeface="+mn-ea"/>
                        </a:rPr>
                        <a:t>割引内容</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lang="ja-JP" altLang="en-US" sz="1600" b="1" dirty="0">
                          <a:solidFill>
                            <a:srgbClr val="C00000"/>
                          </a:solidFill>
                          <a:latin typeface="+mn-ea"/>
                          <a:ea typeface="+mn-ea"/>
                        </a:rPr>
                        <a:t>定価から</a:t>
                      </a:r>
                      <a:r>
                        <a:rPr lang="en-US" altLang="ja-JP" sz="1600" b="1" dirty="0">
                          <a:solidFill>
                            <a:srgbClr val="C00000"/>
                          </a:solidFill>
                          <a:latin typeface="+mn-ea"/>
                          <a:ea typeface="+mn-ea"/>
                        </a:rPr>
                        <a:t>20</a:t>
                      </a:r>
                      <a:r>
                        <a:rPr lang="ja-JP" altLang="en-US" sz="1600" b="1" dirty="0">
                          <a:solidFill>
                            <a:srgbClr val="C00000"/>
                          </a:solidFill>
                          <a:latin typeface="+mn-ea"/>
                          <a:ea typeface="+mn-ea"/>
                        </a:rPr>
                        <a:t>％割引</a:t>
                      </a:r>
                      <a:endParaRPr lang="en-US" altLang="ja-JP" sz="1600" b="1" dirty="0">
                        <a:solidFill>
                          <a:srgbClr val="C00000"/>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05098263"/>
                  </a:ext>
                </a:extLst>
              </a:tr>
              <a:tr h="715568">
                <a:tc>
                  <a:txBody>
                    <a:bodyPr/>
                    <a:lstStyle/>
                    <a:p>
                      <a:pPr algn="ctr"/>
                      <a:r>
                        <a:rPr lang="ja-JP" altLang="en-US" sz="1600" b="1" dirty="0">
                          <a:solidFill>
                            <a:schemeClr val="bg1"/>
                          </a:solidFill>
                          <a:latin typeface="+mn-ea"/>
                          <a:ea typeface="+mn-ea"/>
                        </a:rPr>
                        <a:t>適用条件</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3E"/>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kumimoji="1" lang="ja-JP" altLang="en-US" sz="1600" b="1" dirty="0">
                          <a:solidFill>
                            <a:srgbClr val="C00000"/>
                          </a:solidFill>
                          <a:latin typeface="+mn-ea"/>
                          <a:ea typeface="+mn-ea"/>
                        </a:rPr>
                        <a:t>・</a:t>
                      </a:r>
                      <a:r>
                        <a:rPr kumimoji="1" lang="en-US" altLang="ja-JP" sz="1600" b="1" dirty="0">
                          <a:solidFill>
                            <a:srgbClr val="C00000"/>
                          </a:solidFill>
                          <a:latin typeface="+mn-ea"/>
                          <a:ea typeface="+mn-ea"/>
                        </a:rPr>
                        <a:t>Yahoo!</a:t>
                      </a:r>
                      <a:r>
                        <a:rPr kumimoji="1" lang="ja-JP" altLang="en-US" sz="1600" b="1" dirty="0">
                          <a:solidFill>
                            <a:srgbClr val="C00000"/>
                          </a:solidFill>
                          <a:latin typeface="+mn-ea"/>
                          <a:ea typeface="+mn-ea"/>
                        </a:rPr>
                        <a:t>ニュースタイアップへの誘導広告としてご購入</a:t>
                      </a:r>
                      <a:endParaRPr kumimoji="1" lang="en-US" altLang="ja-JP" sz="1600" b="1" dirty="0">
                        <a:solidFill>
                          <a:srgbClr val="C00000"/>
                        </a:solidFill>
                        <a:latin typeface="+mn-ea"/>
                        <a:ea typeface="+mn-ea"/>
                      </a:endParaRPr>
                    </a:p>
                    <a:p>
                      <a:r>
                        <a:rPr kumimoji="1" lang="ja-JP" altLang="en-US" sz="1600" b="1" dirty="0">
                          <a:solidFill>
                            <a:srgbClr val="C00000"/>
                          </a:solidFill>
                          <a:latin typeface="+mn-ea"/>
                          <a:ea typeface="+mn-ea"/>
                        </a:rPr>
                        <a:t>・掲載日の</a:t>
                      </a:r>
                      <a:r>
                        <a:rPr kumimoji="1" lang="en-US" altLang="ja-JP" sz="1600" b="1" dirty="0">
                          <a:solidFill>
                            <a:srgbClr val="C00000"/>
                          </a:solidFill>
                          <a:latin typeface="+mn-ea"/>
                          <a:ea typeface="+mn-ea"/>
                        </a:rPr>
                        <a:t>2</a:t>
                      </a:r>
                      <a:r>
                        <a:rPr kumimoji="1" lang="ja-JP" altLang="en-US" sz="1600" b="1" dirty="0">
                          <a:solidFill>
                            <a:srgbClr val="C00000"/>
                          </a:solidFill>
                          <a:latin typeface="+mn-ea"/>
                          <a:ea typeface="+mn-ea"/>
                        </a:rPr>
                        <a:t>か月前に予約及びニュースタイアップのオリエンテーションを完了</a:t>
                      </a: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1800232151"/>
                  </a:ext>
                </a:extLst>
              </a:tr>
            </a:tbl>
          </a:graphicData>
        </a:graphic>
      </p:graphicFrame>
      <p:sp>
        <p:nvSpPr>
          <p:cNvPr id="6" name="テキスト ボックス 5">
            <a:extLst>
              <a:ext uri="{FF2B5EF4-FFF2-40B4-BE49-F238E27FC236}">
                <a16:creationId xmlns:a16="http://schemas.microsoft.com/office/drawing/2014/main" id="{61AE600C-0E5A-212C-F948-9C2BA177353F}"/>
              </a:ext>
            </a:extLst>
          </p:cNvPr>
          <p:cNvSpPr txBox="1"/>
          <p:nvPr/>
        </p:nvSpPr>
        <p:spPr>
          <a:xfrm>
            <a:off x="587953" y="4405466"/>
            <a:ext cx="11014609" cy="1600438"/>
          </a:xfrm>
          <a:prstGeom prst="rect">
            <a:avLst/>
          </a:prstGeom>
          <a:noFill/>
        </p:spPr>
        <p:txBody>
          <a:bodyPr wrap="square" lIns="91440" tIns="45720" rIns="91440" bIns="45720" rtlCol="0" anchor="t">
            <a:spAutoFit/>
          </a:bodyPr>
          <a:lstStyle/>
          <a:p>
            <a:r>
              <a:rPr lang="en-US" altLang="ja-JP" sz="1400" dirty="0">
                <a:latin typeface="メイリオ"/>
                <a:ea typeface="メイリオ"/>
              </a:rPr>
              <a:t>※</a:t>
            </a:r>
            <a:r>
              <a:rPr lang="ja-JP" altLang="en-US" sz="1400" dirty="0">
                <a:latin typeface="メイリオ"/>
                <a:ea typeface="メイリオ"/>
              </a:rPr>
              <a:t>　</a:t>
            </a:r>
            <a:r>
              <a:rPr lang="ja-JP" altLang="en-US" sz="1400" b="1" dirty="0">
                <a:latin typeface="メイリオ"/>
                <a:ea typeface="メイリオ"/>
              </a:rPr>
              <a:t>限定</a:t>
            </a:r>
            <a:r>
              <a:rPr lang="en-US" altLang="ja-JP" sz="1400" b="1" dirty="0">
                <a:latin typeface="メイリオ"/>
                <a:ea typeface="メイリオ"/>
              </a:rPr>
              <a:t>3</a:t>
            </a:r>
            <a:r>
              <a:rPr lang="ja-JP" altLang="en-US" sz="1400" b="1" dirty="0">
                <a:latin typeface="メイリオ"/>
                <a:ea typeface="メイリオ"/>
              </a:rPr>
              <a:t>案件まで、1社につき1案件まで</a:t>
            </a:r>
            <a:r>
              <a:rPr lang="ja-JP" altLang="en-US" sz="1400" dirty="0">
                <a:latin typeface="メイリオ"/>
                <a:ea typeface="メイリオ"/>
              </a:rPr>
              <a:t>となります。</a:t>
            </a:r>
            <a:endParaRPr lang="en-US" altLang="ja-JP" sz="1400" dirty="0">
              <a:latin typeface="メイリオ" panose="020B0604030504040204" pitchFamily="50" charset="-128"/>
              <a:ea typeface="メイリオ" panose="020B0604030504040204" pitchFamily="50" charset="-128"/>
            </a:endParaRPr>
          </a:p>
          <a:p>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　他割引プランとの併用は不可です。前ページまでの新規広告主様割引、早期予約割引との併用も不可です。</a:t>
            </a:r>
            <a:endParaRPr lang="en-US" altLang="ja-JP" sz="1400" dirty="0">
              <a:latin typeface="メイリオ" panose="020B0604030504040204" pitchFamily="50" charset="-128"/>
              <a:ea typeface="メイリオ" panose="020B0604030504040204" pitchFamily="50" charset="-128"/>
            </a:endParaRPr>
          </a:p>
          <a:p>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　実施確定後は、通常価格で予約いただき、予約翌日までに弊社営業に割引適用希望の旨ご連絡ください。</a:t>
            </a:r>
            <a:endParaRPr lang="en-US" altLang="ja-JP" sz="1400" dirty="0">
              <a:latin typeface="メイリオ" panose="020B0604030504040204" pitchFamily="50" charset="-128"/>
              <a:ea typeface="メイリオ" panose="020B0604030504040204" pitchFamily="50" charset="-128"/>
            </a:endParaRPr>
          </a:p>
          <a:p>
            <a:r>
              <a:rPr lang="en-US" altLang="ja-JP" sz="1400" b="1" dirty="0">
                <a:latin typeface="メイリオ" panose="020B0604030504040204" pitchFamily="50" charset="-128"/>
                <a:ea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rPr>
              <a:t>　別途、</a:t>
            </a:r>
            <a:r>
              <a:rPr lang="en-US" altLang="ja-JP" sz="1400" b="1" dirty="0">
                <a:latin typeface="メイリオ" panose="020B0604030504040204" pitchFamily="50" charset="-128"/>
                <a:ea typeface="メイリオ" panose="020B0604030504040204" pitchFamily="50" charset="-128"/>
              </a:rPr>
              <a:t>Yahoo!</a:t>
            </a:r>
            <a:r>
              <a:rPr lang="ja-JP" altLang="en-US" sz="1400" b="1" dirty="0">
                <a:latin typeface="メイリオ" panose="020B0604030504040204" pitchFamily="50" charset="-128"/>
                <a:ea typeface="メイリオ" panose="020B0604030504040204" pitchFamily="50" charset="-128"/>
              </a:rPr>
              <a:t>ニュースタイアップの制作・掲載費の購入が必要です。</a:t>
            </a:r>
            <a:endParaRPr lang="en-US" altLang="ja-JP" sz="1400" b="1" dirty="0">
              <a:latin typeface="メイリオ" panose="020B0604030504040204" pitchFamily="50" charset="-128"/>
              <a:ea typeface="メイリオ" panose="020B0604030504040204" pitchFamily="50" charset="-128"/>
            </a:endParaRPr>
          </a:p>
          <a:p>
            <a:r>
              <a:rPr lang="ja-JP" altLang="en-US" sz="1400" b="1" dirty="0">
                <a:latin typeface="メイリオ"/>
                <a:ea typeface="メイリオ"/>
              </a:rPr>
              <a:t>　   </a:t>
            </a:r>
            <a:r>
              <a:rPr lang="en-US" altLang="ja-JP" sz="1400" dirty="0">
                <a:solidFill>
                  <a:srgbClr val="000000"/>
                </a:solidFill>
                <a:latin typeface="+mj-ea"/>
              </a:rPr>
              <a:t>※</a:t>
            </a:r>
            <a:r>
              <a:rPr lang="ja-JP" altLang="en-US" sz="1400" dirty="0">
                <a:solidFill>
                  <a:srgbClr val="000000"/>
                </a:solidFill>
                <a:latin typeface="+mj-ea"/>
              </a:rPr>
              <a:t>トピックス</a:t>
            </a:r>
            <a:r>
              <a:rPr lang="en-US" altLang="ja-JP" sz="1400" dirty="0">
                <a:solidFill>
                  <a:srgbClr val="000000"/>
                </a:solidFill>
                <a:latin typeface="+mj-ea"/>
              </a:rPr>
              <a:t>PR</a:t>
            </a:r>
            <a:r>
              <a:rPr lang="ja-JP" altLang="en-US" sz="1400" dirty="0">
                <a:solidFill>
                  <a:srgbClr val="000000"/>
                </a:solidFill>
                <a:latin typeface="+mj-ea"/>
              </a:rPr>
              <a:t>の購入価格が</a:t>
            </a:r>
            <a:r>
              <a:rPr lang="en-US" altLang="ja-JP" sz="1400" dirty="0">
                <a:solidFill>
                  <a:srgbClr val="000000"/>
                </a:solidFill>
                <a:latin typeface="+mj-ea"/>
              </a:rPr>
              <a:t>500</a:t>
            </a:r>
            <a:r>
              <a:rPr lang="ja-JP" altLang="en-US" sz="1400" dirty="0">
                <a:solidFill>
                  <a:srgbClr val="000000"/>
                </a:solidFill>
                <a:latin typeface="+mj-ea"/>
              </a:rPr>
              <a:t>万円未満の場合は、</a:t>
            </a:r>
            <a:r>
              <a:rPr lang="en-US" altLang="ja-JP" sz="1400" dirty="0">
                <a:solidFill>
                  <a:srgbClr val="000000"/>
                </a:solidFill>
                <a:latin typeface="+mj-ea"/>
              </a:rPr>
              <a:t>LINE</a:t>
            </a:r>
            <a:r>
              <a:rPr lang="ja-JP" altLang="en-US" sz="1400" dirty="0">
                <a:solidFill>
                  <a:srgbClr val="000000"/>
                </a:solidFill>
                <a:latin typeface="+mj-ea"/>
              </a:rPr>
              <a:t>ヤフーから代理店様への請求額ベースで合計</a:t>
            </a:r>
            <a:r>
              <a:rPr lang="en-US" altLang="ja-JP" sz="1400" dirty="0">
                <a:solidFill>
                  <a:srgbClr val="000000"/>
                </a:solidFill>
                <a:latin typeface="+mj-ea"/>
              </a:rPr>
              <a:t>400</a:t>
            </a:r>
            <a:r>
              <a:rPr lang="ja-JP" altLang="en-US" sz="1400" dirty="0">
                <a:solidFill>
                  <a:srgbClr val="000000"/>
                </a:solidFill>
                <a:latin typeface="+mj-ea"/>
              </a:rPr>
              <a:t>万円以上となるように　　　</a:t>
            </a:r>
            <a:endParaRPr lang="en-US" altLang="ja-JP" sz="1400" dirty="0">
              <a:solidFill>
                <a:srgbClr val="000000"/>
              </a:solidFill>
              <a:latin typeface="+mj-ea"/>
            </a:endParaRPr>
          </a:p>
          <a:p>
            <a:r>
              <a:rPr lang="ja-JP" altLang="en-US" sz="1400" dirty="0">
                <a:solidFill>
                  <a:srgbClr val="000000"/>
                </a:solidFill>
                <a:latin typeface="+mj-ea"/>
              </a:rPr>
              <a:t>　　　別途、誘導広告のお申込みが必要となります。</a:t>
            </a:r>
          </a:p>
          <a:p>
            <a:endParaRPr lang="en-US" altLang="ja-JP" sz="1400" b="1" dirty="0">
              <a:latin typeface="メイリオ"/>
              <a:ea typeface="メイリオ"/>
            </a:endParaRPr>
          </a:p>
        </p:txBody>
      </p:sp>
      <p:sp>
        <p:nvSpPr>
          <p:cNvPr id="7" name="テキスト ボックス 6">
            <a:extLst>
              <a:ext uri="{FF2B5EF4-FFF2-40B4-BE49-F238E27FC236}">
                <a16:creationId xmlns:a16="http://schemas.microsoft.com/office/drawing/2014/main" id="{C3EB808C-B421-C1C5-0354-91FF21962D28}"/>
              </a:ext>
            </a:extLst>
          </p:cNvPr>
          <p:cNvSpPr txBox="1"/>
          <p:nvPr/>
        </p:nvSpPr>
        <p:spPr>
          <a:xfrm>
            <a:off x="628981" y="5759615"/>
            <a:ext cx="10129683" cy="430887"/>
          </a:xfrm>
          <a:prstGeom prst="rect">
            <a:avLst/>
          </a:prstGeom>
          <a:noFill/>
          <a:ln>
            <a:solidFill>
              <a:srgbClr val="000000"/>
            </a:solidFill>
            <a:prstDash val="dash"/>
          </a:ln>
        </p:spPr>
        <p:txBody>
          <a:bodyPr wrap="squar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lang="en-US" altLang="ja-JP" sz="1100" b="0" i="0" dirty="0">
                <a:solidFill>
                  <a:srgbClr val="1D1C1D"/>
                </a:solidFill>
                <a:effectLst/>
                <a:latin typeface="+mn-ea"/>
              </a:rPr>
              <a:t>Yahoo!</a:t>
            </a:r>
            <a:r>
              <a:rPr lang="ja-JP" altLang="en-US" sz="1100" b="0" i="0" dirty="0">
                <a:solidFill>
                  <a:srgbClr val="1D1C1D"/>
                </a:solidFill>
                <a:effectLst/>
                <a:latin typeface="+mn-ea"/>
              </a:rPr>
              <a:t>ニュースタイアップの詳細スペック及びお申し込み方法は以下の「キャンペーンのご案内」をご確認ください。</a:t>
            </a:r>
            <a:endParaRPr lang="en-US" altLang="ja-JP" sz="1100" b="0" i="0" dirty="0">
              <a:solidFill>
                <a:srgbClr val="1D1C1D"/>
              </a:solidFill>
              <a:effectLst/>
              <a:latin typeface="+mn-ea"/>
            </a:endParaRPr>
          </a:p>
          <a:p>
            <a:pPr eaLnBrk="0" fontAlgn="base" hangingPunct="0">
              <a:spcBef>
                <a:spcPct val="0"/>
              </a:spcBef>
              <a:spcAft>
                <a:spcPct val="0"/>
              </a:spcAft>
              <a:defRPr/>
            </a:pPr>
            <a:r>
              <a:rPr lang="en-US" altLang="ja-JP" sz="1100" u="sng" dirty="0">
                <a:solidFill>
                  <a:srgbClr val="467886"/>
                </a:solidFill>
                <a:latin typeface="+mn-ea"/>
                <a:hlinkClick r:id="rId2"/>
              </a:rPr>
              <a:t>https://s.yimg.jp/dl/displayads-guarantee/01/2026/displayads-guarantee_Specialfeature_news_2026H1.zip</a:t>
            </a:r>
            <a:endParaRPr lang="en-US" altLang="ja-JP" sz="1100" u="sng" dirty="0">
              <a:solidFill>
                <a:srgbClr val="467886"/>
              </a:solidFill>
              <a:latin typeface="+mn-ea"/>
            </a:endParaRPr>
          </a:p>
        </p:txBody>
      </p:sp>
    </p:spTree>
    <p:extLst>
      <p:ext uri="{BB962C8B-B14F-4D97-AF65-F5344CB8AC3E}">
        <p14:creationId xmlns:p14="http://schemas.microsoft.com/office/powerpoint/2010/main" val="1502901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2">
            <a:extLst>
              <a:ext uri="{FF2B5EF4-FFF2-40B4-BE49-F238E27FC236}">
                <a16:creationId xmlns:a16="http://schemas.microsoft.com/office/drawing/2014/main" id="{034AA560-3B3D-A0C0-C7BA-7ADDF5CD3455}"/>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dirty="0">
                <a:latin typeface="メイリオ" panose="020B0604030504040204" pitchFamily="34" charset="-128"/>
                <a:ea typeface="メイリオ" panose="020B0604030504040204" pitchFamily="34" charset="-128"/>
              </a:rPr>
              <a:t>予約及び割引方法</a:t>
            </a:r>
          </a:p>
        </p:txBody>
      </p:sp>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p:txBody>
          <a:bodyPr/>
          <a:lstStyle/>
          <a:p>
            <a:pPr eaLnBrk="1" fontAlgn="auto" hangingPunct="1">
              <a:spcAft>
                <a:spcPts val="0"/>
              </a:spcAft>
              <a:defRPr/>
            </a:pPr>
            <a:r>
              <a:rPr lang="ja-JP" altLang="en-US" dirty="0">
                <a:solidFill>
                  <a:schemeClr val="tx1"/>
                </a:solidFill>
              </a:rPr>
              <a:t>割引前の正規の金額でご予約ください。割引分をその後、特別調整金として処理いたします。</a:t>
            </a:r>
          </a:p>
        </p:txBody>
      </p:sp>
      <p:graphicFrame>
        <p:nvGraphicFramePr>
          <p:cNvPr id="17" name="表 16">
            <a:extLst>
              <a:ext uri="{FF2B5EF4-FFF2-40B4-BE49-F238E27FC236}">
                <a16:creationId xmlns:a16="http://schemas.microsoft.com/office/drawing/2014/main" id="{72E89F46-88BF-FD3D-D86A-D27F7F412631}"/>
              </a:ext>
            </a:extLst>
          </p:cNvPr>
          <p:cNvGraphicFramePr>
            <a:graphicFrameLocks noGrp="1"/>
          </p:cNvGraphicFramePr>
          <p:nvPr/>
        </p:nvGraphicFramePr>
        <p:xfrm>
          <a:off x="1407569" y="1710135"/>
          <a:ext cx="9402833" cy="2267540"/>
        </p:xfrm>
        <a:graphic>
          <a:graphicData uri="http://schemas.openxmlformats.org/drawingml/2006/table">
            <a:tbl>
              <a:tblPr/>
              <a:tblGrid>
                <a:gridCol w="2407325">
                  <a:extLst>
                    <a:ext uri="{9D8B030D-6E8A-4147-A177-3AD203B41FA5}">
                      <a16:colId xmlns:a16="http://schemas.microsoft.com/office/drawing/2014/main" val="2561205553"/>
                    </a:ext>
                  </a:extLst>
                </a:gridCol>
                <a:gridCol w="1603935">
                  <a:extLst>
                    <a:ext uri="{9D8B030D-6E8A-4147-A177-3AD203B41FA5}">
                      <a16:colId xmlns:a16="http://schemas.microsoft.com/office/drawing/2014/main" val="688406194"/>
                    </a:ext>
                  </a:extLst>
                </a:gridCol>
                <a:gridCol w="2736426">
                  <a:extLst>
                    <a:ext uri="{9D8B030D-6E8A-4147-A177-3AD203B41FA5}">
                      <a16:colId xmlns:a16="http://schemas.microsoft.com/office/drawing/2014/main" val="182766774"/>
                    </a:ext>
                  </a:extLst>
                </a:gridCol>
                <a:gridCol w="2655147">
                  <a:extLst>
                    <a:ext uri="{9D8B030D-6E8A-4147-A177-3AD203B41FA5}">
                      <a16:colId xmlns:a16="http://schemas.microsoft.com/office/drawing/2014/main" val="4004894550"/>
                    </a:ext>
                  </a:extLst>
                </a:gridCol>
              </a:tblGrid>
              <a:tr h="388278">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600" b="1" i="0" u="none" strike="noStrike" dirty="0">
                          <a:solidFill>
                            <a:srgbClr val="F2F2F2"/>
                          </a:solidFill>
                          <a:effectLst/>
                          <a:latin typeface="メイリオ" panose="020B0604030504040204" pitchFamily="50" charset="-128"/>
                          <a:ea typeface="メイリオ" panose="020B0604030504040204" pitchFamily="50" charset="-128"/>
                        </a:rPr>
                        <a:t>予約金額例</a:t>
                      </a:r>
                    </a:p>
                  </a:txBody>
                  <a:tcPr marL="4763" marR="4763" marT="4763" marB="0" anchor="ctr">
                    <a:lnL w="6350" cap="flat" cmpd="sng" algn="ctr">
                      <a:solidFill>
                        <a:srgbClr val="000000"/>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600" b="1" i="0" u="none" strike="noStrike" dirty="0">
                          <a:solidFill>
                            <a:srgbClr val="F2F2F2"/>
                          </a:solidFill>
                          <a:effectLst/>
                          <a:latin typeface="メイリオ" panose="020B0604030504040204" pitchFamily="50" charset="-128"/>
                          <a:ea typeface="メイリオ" panose="020B0604030504040204" pitchFamily="50" charset="-128"/>
                        </a:rPr>
                        <a:t>割引率</a:t>
                      </a:r>
                    </a:p>
                  </a:txBody>
                  <a:tcPr marL="4763" marR="4763" marT="4763"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ja-JP" altLang="en-US" sz="1600" b="1" i="0" u="none" strike="noStrike" dirty="0">
                          <a:solidFill>
                            <a:srgbClr val="F2F2F2"/>
                          </a:solidFill>
                          <a:effectLst/>
                          <a:latin typeface="メイリオ" panose="020B0604030504040204" pitchFamily="50" charset="-128"/>
                          <a:ea typeface="メイリオ" panose="020B0604030504040204" pitchFamily="50" charset="-128"/>
                        </a:rPr>
                        <a:t>割引金額計算</a:t>
                      </a:r>
                    </a:p>
                  </a:txBody>
                  <a:tcPr marL="4763" marR="4763" marT="4763"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600" b="1" i="0" u="none" strike="noStrike" dirty="0">
                          <a:solidFill>
                            <a:srgbClr val="F2F2F2"/>
                          </a:solidFill>
                          <a:effectLst/>
                          <a:latin typeface="メイリオ" panose="020B0604030504040204" pitchFamily="50" charset="-128"/>
                          <a:ea typeface="メイリオ" panose="020B0604030504040204" pitchFamily="50" charset="-128"/>
                        </a:rPr>
                        <a:t>請求金額</a:t>
                      </a:r>
                      <a:endParaRPr lang="en-US" altLang="ja-JP" sz="1600" b="1" i="0" u="none" strike="noStrike" dirty="0">
                        <a:solidFill>
                          <a:srgbClr val="F2F2F2"/>
                        </a:solidFill>
                        <a:effectLst/>
                        <a:latin typeface="メイリオ" panose="020B0604030504040204" pitchFamily="50" charset="-128"/>
                        <a:ea typeface="メイリオ" panose="020B0604030504040204" pitchFamily="50" charset="-128"/>
                      </a:endParaRPr>
                    </a:p>
                    <a:p>
                      <a:pPr algn="ctr" rtl="0" fontAlgn="ctr"/>
                      <a:r>
                        <a:rPr lang="ja-JP" altLang="en-US" sz="1600" b="1" i="0" u="none" strike="noStrike" dirty="0">
                          <a:solidFill>
                            <a:srgbClr val="F2F2F2"/>
                          </a:solidFill>
                          <a:effectLst/>
                          <a:latin typeface="メイリオ" panose="020B0604030504040204" pitchFamily="50" charset="-128"/>
                          <a:ea typeface="+mn-ea"/>
                        </a:rPr>
                        <a:t>（予約金額ー割引金額</a:t>
                      </a:r>
                      <a:r>
                        <a:rPr lang="ja-JP" altLang="en-US" sz="1600" b="1" i="0" u="none" strike="noStrike" dirty="0">
                          <a:solidFill>
                            <a:srgbClr val="F2F2F2"/>
                          </a:solidFill>
                          <a:effectLst/>
                          <a:latin typeface="メイリオ" panose="020B0604030504040204" pitchFamily="50" charset="-128"/>
                          <a:ea typeface="メイリオ" panose="020B0604030504040204" pitchFamily="50" charset="-128"/>
                        </a:rPr>
                        <a:t>）</a:t>
                      </a:r>
                      <a:endParaRPr lang="ja-JP" altLang="en-US" sz="1600" b="1" i="0" u="none" strike="noStrike" dirty="0">
                        <a:solidFill>
                          <a:srgbClr val="F2F2F2"/>
                        </a:solidFill>
                        <a:effectLst/>
                        <a:latin typeface="メイリオ" panose="020B0604030504040204" pitchFamily="50" charset="-128"/>
                        <a:ea typeface="+mn-ea"/>
                      </a:endParaRPr>
                    </a:p>
                  </a:txBody>
                  <a:tcPr marL="4763" marR="4763" marT="4763" marB="0" anchor="ctr">
                    <a:lnL w="12700" cap="flat" cmpd="sng" algn="ctr">
                      <a:solidFill>
                        <a:schemeClr val="bg1">
                          <a:lumMod val="9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620721856"/>
                  </a:ext>
                </a:extLst>
              </a:tr>
              <a:tr h="591699">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1,300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en-US" altLang="ja-JP" sz="1600" b="0" i="0" u="none" strike="noStrike" dirty="0">
                          <a:solidFill>
                            <a:srgbClr val="0D0D0D"/>
                          </a:solidFill>
                          <a:effectLst/>
                          <a:latin typeface="メイリオ" panose="020B0604030504040204" pitchFamily="50" charset="-128"/>
                          <a:ea typeface="メイリオ" panose="020B0604030504040204" pitchFamily="50" charset="-128"/>
                        </a:rPr>
                        <a:t>10</a:t>
                      </a:r>
                      <a:r>
                        <a:rPr lang="ja-JP" altLang="en-US" sz="1600" b="0" i="0" u="none" strike="noStrike" dirty="0">
                          <a:solidFill>
                            <a:srgbClr val="0D0D0D"/>
                          </a:solidFill>
                          <a:effectLst/>
                          <a:latin typeface="メイリオ" panose="020B0604030504040204" pitchFamily="50" charset="-128"/>
                          <a:ea typeface="メイリオ" panose="020B0604030504040204" pitchFamily="50" charset="-128"/>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1,300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×0.9</a:t>
                      </a:r>
                    </a:p>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万円割引</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1,170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9583415"/>
                  </a:ext>
                </a:extLst>
              </a:tr>
              <a:tr h="591699">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1,300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en-US" altLang="ja-JP" sz="1600" b="0" i="0" u="none" strike="noStrike" dirty="0">
                          <a:solidFill>
                            <a:srgbClr val="0D0D0D"/>
                          </a:solidFill>
                          <a:effectLst/>
                          <a:latin typeface="メイリオ" panose="020B0604030504040204" pitchFamily="50" charset="-128"/>
                          <a:ea typeface="メイリオ" panose="020B0604030504040204" pitchFamily="50" charset="-128"/>
                        </a:rPr>
                        <a:t>15</a:t>
                      </a:r>
                      <a:r>
                        <a:rPr lang="ja-JP" altLang="en-US" sz="1600" b="0" i="0" u="none" strike="noStrike" dirty="0">
                          <a:solidFill>
                            <a:srgbClr val="0D0D0D"/>
                          </a:solidFill>
                          <a:effectLst/>
                          <a:latin typeface="メイリオ" panose="020B0604030504040204" pitchFamily="50" charset="-128"/>
                          <a:ea typeface="メイリオ" panose="020B0604030504040204" pitchFamily="50" charset="-128"/>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1,300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×0.85</a:t>
                      </a:r>
                    </a:p>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※195</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万円割引</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1,105</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79924255"/>
                  </a:ext>
                </a:extLst>
              </a:tr>
              <a:tr h="591699">
                <a:tc>
                  <a:txBody>
                    <a:body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1,300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altLang="ja-JP" sz="1600" b="0" i="0" u="none" strike="noStrike" dirty="0">
                          <a:solidFill>
                            <a:srgbClr val="0D0D0D"/>
                          </a:solidFill>
                          <a:effectLst/>
                          <a:latin typeface="メイリオ" panose="020B0604030504040204" pitchFamily="50" charset="-128"/>
                          <a:ea typeface="メイリオ" panose="020B0604030504040204" pitchFamily="50" charset="-128"/>
                        </a:rPr>
                        <a:t>20</a:t>
                      </a:r>
                      <a:r>
                        <a:rPr lang="ja-JP" altLang="en-US" sz="1600" b="0" i="0" u="none" strike="noStrike" dirty="0">
                          <a:solidFill>
                            <a:srgbClr val="0D0D0D"/>
                          </a:solidFill>
                          <a:effectLst/>
                          <a:latin typeface="メイリオ" panose="020B0604030504040204" pitchFamily="50" charset="-128"/>
                          <a:ea typeface="メイリオ" panose="020B0604030504040204" pitchFamily="50" charset="-128"/>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1,300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×0.8</a:t>
                      </a:r>
                      <a:b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b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※260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万円割引</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1,040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87571955"/>
                  </a:ext>
                </a:extLst>
              </a:tr>
            </a:tbl>
          </a:graphicData>
        </a:graphic>
      </p:graphicFrame>
      <p:sp>
        <p:nvSpPr>
          <p:cNvPr id="18" name="テキスト ボックス 17">
            <a:extLst>
              <a:ext uri="{FF2B5EF4-FFF2-40B4-BE49-F238E27FC236}">
                <a16:creationId xmlns:a16="http://schemas.microsoft.com/office/drawing/2014/main" id="{C86D9B88-4656-C8AE-783F-67607FC7927F}"/>
              </a:ext>
            </a:extLst>
          </p:cNvPr>
          <p:cNvSpPr txBox="1"/>
          <p:nvPr/>
        </p:nvSpPr>
        <p:spPr>
          <a:xfrm>
            <a:off x="587376" y="4213251"/>
            <a:ext cx="10985985" cy="566309"/>
          </a:xfrm>
          <a:prstGeom prst="rect">
            <a:avLst/>
          </a:prstGeom>
          <a:noFill/>
        </p:spPr>
        <p:txBody>
          <a:bodyPr wrap="square">
            <a:spAutoFit/>
          </a:bodyPr>
          <a:lstStyle/>
          <a:p>
            <a:pPr defTabSz="914423" eaLnBrk="1" fontAlgn="auto" hangingPunct="1">
              <a:spcBef>
                <a:spcPct val="20000"/>
              </a:spcBef>
              <a:spcAft>
                <a:spcPts val="0"/>
              </a:spcAft>
              <a:buFont typeface="+mj-lt"/>
              <a:buNone/>
              <a:defRPr/>
            </a:pPr>
            <a:r>
              <a:rPr lang="ja-JP" altLang="en-US" sz="1400" dirty="0">
                <a:latin typeface="メイリオ"/>
                <a:ea typeface="メイリオ"/>
              </a:rPr>
              <a:t>予約翌日までに弊社営業に予約内容の連携をお願いします。</a:t>
            </a:r>
            <a:endParaRPr lang="en-US" altLang="ja-JP" sz="1400" dirty="0">
              <a:latin typeface="メイリオ"/>
              <a:ea typeface="メイリオ"/>
            </a:endParaRPr>
          </a:p>
          <a:p>
            <a:pPr defTabSz="914423" eaLnBrk="1" fontAlgn="auto" hangingPunct="1">
              <a:spcBef>
                <a:spcPct val="20000"/>
              </a:spcBef>
              <a:spcAft>
                <a:spcPts val="0"/>
              </a:spcAft>
              <a:buFont typeface="+mj-lt"/>
              <a:buNone/>
              <a:defRPr/>
            </a:pPr>
            <a:r>
              <a:rPr lang="ja-JP" altLang="en-US" sz="1400" dirty="0">
                <a:latin typeface="メイリオ"/>
                <a:ea typeface="メイリオ"/>
              </a:rPr>
              <a:t>その後弊社にて調整金処理を行います。請求時は「特別調整金」として割引された金額をご請求します。</a:t>
            </a:r>
            <a:endParaRPr lang="en-US" altLang="ja-JP" sz="1400" dirty="0">
              <a:latin typeface="メイリオ"/>
              <a:ea typeface="メイリオ"/>
            </a:endParaRPr>
          </a:p>
        </p:txBody>
      </p:sp>
      <p:sp>
        <p:nvSpPr>
          <p:cNvPr id="19" name="テキスト ボックス 18">
            <a:extLst>
              <a:ext uri="{FF2B5EF4-FFF2-40B4-BE49-F238E27FC236}">
                <a16:creationId xmlns:a16="http://schemas.microsoft.com/office/drawing/2014/main" id="{2B72C861-9C44-0193-0080-367CE5FE4D00}"/>
              </a:ext>
            </a:extLst>
          </p:cNvPr>
          <p:cNvSpPr txBox="1"/>
          <p:nvPr/>
        </p:nvSpPr>
        <p:spPr>
          <a:xfrm>
            <a:off x="1316684" y="4910252"/>
            <a:ext cx="9402905" cy="861774"/>
          </a:xfrm>
          <a:prstGeom prst="rect">
            <a:avLst/>
          </a:prstGeom>
          <a:noFill/>
          <a:ln>
            <a:solidFill>
              <a:srgbClr val="000000"/>
            </a:solidFill>
            <a:prstDash val="lgDash"/>
          </a:ln>
        </p:spPr>
        <p:txBody>
          <a:bodyPr wrap="square">
            <a:spAutoFit/>
          </a:bodyPr>
          <a:lstStyle/>
          <a:p>
            <a:pPr eaLnBrk="1" fontAlgn="auto" hangingPunct="1">
              <a:spcBef>
                <a:spcPts val="0"/>
              </a:spcBef>
              <a:spcAft>
                <a:spcPts val="0"/>
              </a:spcAft>
              <a:defRPr/>
            </a:pPr>
            <a:endParaRPr kumimoji="0" lang="en-US" altLang="ja-JP" sz="1000" b="1" kern="0" dirty="0">
              <a:solidFill>
                <a:srgbClr val="000000">
                  <a:lumMod val="65000"/>
                  <a:lumOff val="35000"/>
                </a:srgbClr>
              </a:solidFill>
              <a:latin typeface="メイリオ"/>
              <a:ea typeface="メイリオ" panose="020B0604030504040204" pitchFamily="50" charset="-128"/>
            </a:endParaRPr>
          </a:p>
          <a:p>
            <a:pPr eaLnBrk="1" fontAlgn="auto" hangingPunct="1">
              <a:spcBef>
                <a:spcPts val="0"/>
              </a:spcBef>
              <a:spcAft>
                <a:spcPts val="0"/>
              </a:spcAft>
              <a:defRPr/>
            </a:pPr>
            <a:r>
              <a:rPr kumimoji="0" lang="en-US" altLang="ja-JP" sz="1600" b="1" kern="0" dirty="0">
                <a:solidFill>
                  <a:srgbClr val="0D0D0D"/>
                </a:solidFill>
                <a:latin typeface="メイリオ"/>
                <a:ea typeface="メイリオ" panose="020B0604030504040204" pitchFamily="50" charset="-128"/>
              </a:rPr>
              <a:t>【</a:t>
            </a:r>
            <a:r>
              <a:rPr kumimoji="0" lang="ja-JP" altLang="en-US" sz="1600" b="1" kern="0" dirty="0">
                <a:solidFill>
                  <a:srgbClr val="0D0D0D"/>
                </a:solidFill>
                <a:latin typeface="メイリオ"/>
                <a:ea typeface="メイリオ" panose="020B0604030504040204" pitchFamily="50" charset="-128"/>
              </a:rPr>
              <a:t>連携必須予約内容</a:t>
            </a:r>
            <a:r>
              <a:rPr kumimoji="0" lang="en-US" altLang="ja-JP" sz="1600" b="1" kern="0" dirty="0">
                <a:solidFill>
                  <a:srgbClr val="0D0D0D"/>
                </a:solidFill>
                <a:latin typeface="メイリオ"/>
                <a:ea typeface="メイリオ" panose="020B0604030504040204" pitchFamily="50" charset="-128"/>
              </a:rPr>
              <a:t>】</a:t>
            </a:r>
          </a:p>
          <a:p>
            <a:pPr eaLnBrk="1" fontAlgn="auto" hangingPunct="1">
              <a:spcBef>
                <a:spcPts val="0"/>
              </a:spcBef>
              <a:spcAft>
                <a:spcPts val="0"/>
              </a:spcAft>
              <a:defRPr/>
            </a:pPr>
            <a:r>
              <a:rPr kumimoji="0" lang="ja-JP" altLang="en-US" sz="1600" kern="0" dirty="0">
                <a:solidFill>
                  <a:srgbClr val="0D0D0D"/>
                </a:solidFill>
                <a:latin typeface="メイリオ"/>
                <a:ea typeface="メイリオ" panose="020B0604030504040204" pitchFamily="50" charset="-128"/>
              </a:rPr>
              <a:t>・アカウント</a:t>
            </a:r>
            <a:r>
              <a:rPr kumimoji="0" lang="en-US" altLang="ja-JP" sz="1600" kern="0" dirty="0">
                <a:solidFill>
                  <a:srgbClr val="0D0D0D"/>
                </a:solidFill>
                <a:latin typeface="メイリオ"/>
                <a:ea typeface="メイリオ" panose="020B0604030504040204" pitchFamily="50" charset="-128"/>
              </a:rPr>
              <a:t>ID</a:t>
            </a:r>
            <a:r>
              <a:rPr kumimoji="0" lang="ja-JP" altLang="en-US" sz="1600" kern="0" dirty="0">
                <a:solidFill>
                  <a:srgbClr val="0D0D0D"/>
                </a:solidFill>
                <a:latin typeface="メイリオ"/>
                <a:ea typeface="メイリオ" panose="020B0604030504040204" pitchFamily="50" charset="-128"/>
              </a:rPr>
              <a:t>　・キャンペーン</a:t>
            </a:r>
            <a:r>
              <a:rPr kumimoji="0" lang="en-US" altLang="ja-JP" sz="1600" kern="0" dirty="0">
                <a:solidFill>
                  <a:srgbClr val="0D0D0D"/>
                </a:solidFill>
                <a:latin typeface="メイリオ"/>
                <a:ea typeface="メイリオ" panose="020B0604030504040204" pitchFamily="50" charset="-128"/>
              </a:rPr>
              <a:t>ID</a:t>
            </a:r>
            <a:r>
              <a:rPr kumimoji="0" lang="ja-JP" altLang="en-US" sz="1600" kern="0" dirty="0">
                <a:solidFill>
                  <a:srgbClr val="0D0D0D"/>
                </a:solidFill>
                <a:latin typeface="メイリオ"/>
                <a:ea typeface="メイリオ" panose="020B0604030504040204" pitchFamily="50" charset="-128"/>
              </a:rPr>
              <a:t>　・お申込み金額　・お申込み商品名　・掲載期間　</a:t>
            </a:r>
            <a:endParaRPr kumimoji="0" lang="en-US" altLang="ja-JP" sz="1600" kern="0" dirty="0">
              <a:solidFill>
                <a:srgbClr val="0D0D0D"/>
              </a:solidFill>
              <a:latin typeface="メイリオ"/>
              <a:ea typeface="メイリオ" panose="020B0604030504040204" pitchFamily="50" charset="-128"/>
            </a:endParaRPr>
          </a:p>
          <a:p>
            <a:pPr eaLnBrk="1" fontAlgn="auto" hangingPunct="1">
              <a:spcBef>
                <a:spcPts val="0"/>
              </a:spcBef>
              <a:spcAft>
                <a:spcPts val="0"/>
              </a:spcAft>
              <a:defRPr/>
            </a:pPr>
            <a:endParaRPr kumimoji="0" lang="en-US" altLang="ja-JP" sz="700" kern="0" dirty="0">
              <a:solidFill>
                <a:srgbClr val="000000">
                  <a:lumMod val="65000"/>
                  <a:lumOff val="35000"/>
                </a:srgbClr>
              </a:solidFill>
              <a:latin typeface="メイリオ"/>
              <a:ea typeface="メイリオ" panose="020B0604030504040204" pitchFamily="50" charset="-128"/>
            </a:endParaRPr>
          </a:p>
        </p:txBody>
      </p:sp>
      <p:sp>
        <p:nvSpPr>
          <p:cNvPr id="20" name="テキスト ボックス 19">
            <a:extLst>
              <a:ext uri="{FF2B5EF4-FFF2-40B4-BE49-F238E27FC236}">
                <a16:creationId xmlns:a16="http://schemas.microsoft.com/office/drawing/2014/main" id="{B4E88F79-DFE3-C74B-6E7B-5A854B273821}"/>
              </a:ext>
            </a:extLst>
          </p:cNvPr>
          <p:cNvSpPr txBox="1"/>
          <p:nvPr/>
        </p:nvSpPr>
        <p:spPr>
          <a:xfrm>
            <a:off x="677810" y="6007602"/>
            <a:ext cx="11017249" cy="338554"/>
          </a:xfrm>
          <a:prstGeom prst="rect">
            <a:avLst/>
          </a:prstGeom>
          <a:noFill/>
        </p:spPr>
        <p:txBody>
          <a:bodyPr wrap="square">
            <a:spAutoFit/>
          </a:bodyPr>
          <a:lstStyle/>
          <a:p>
            <a:pPr eaLnBrk="1" fontAlgn="auto" hangingPunct="1">
              <a:spcBef>
                <a:spcPts val="0"/>
              </a:spcBef>
              <a:spcAft>
                <a:spcPts val="0"/>
              </a:spcAft>
            </a:pPr>
            <a:r>
              <a:rPr lang="ja-JP" altLang="en-US" sz="1600" b="1" dirty="0">
                <a:solidFill>
                  <a:srgbClr val="C00000"/>
                </a:solidFill>
                <a:latin typeface="メイリオ" panose="020B0604030504040204" pitchFamily="50" charset="-128"/>
                <a:ea typeface="メイリオ" panose="020B0604030504040204" pitchFamily="50" charset="-128"/>
              </a:rPr>
              <a:t>弊社担当営業に情報連携がない場合は、割引適用とならずに予約金額のまま請求が行われますのでご注意ください。</a:t>
            </a:r>
            <a:endParaRPr lang="en-US" altLang="ja-JP" sz="1600" b="1" dirty="0">
              <a:solidFill>
                <a:srgbClr val="C0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19767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EBCF2F-ABC2-3571-3794-4E1AFE79FA35}"/>
              </a:ext>
            </a:extLst>
          </p:cNvPr>
          <p:cNvSpPr>
            <a:spLocks noGrp="1"/>
          </p:cNvSpPr>
          <p:nvPr>
            <p:ph type="ctrTitle"/>
          </p:nvPr>
        </p:nvSpPr>
        <p:spPr/>
        <p:txBody>
          <a:bodyPr/>
          <a:lstStyle/>
          <a:p>
            <a:r>
              <a:rPr lang="en-US" altLang="ja-JP" dirty="0"/>
              <a:t>Yahoo! JAPAN</a:t>
            </a:r>
            <a:r>
              <a:rPr lang="ja-JP" altLang="en-US" dirty="0"/>
              <a:t>トップページ　トピックス</a:t>
            </a:r>
            <a:r>
              <a:rPr lang="en-US" altLang="ja-JP" dirty="0"/>
              <a:t>PR</a:t>
            </a:r>
            <a:r>
              <a:rPr lang="ja-JP" altLang="en-US" dirty="0"/>
              <a:t>　</a:t>
            </a:r>
            <a:r>
              <a:rPr kumimoji="1" lang="ja-JP" altLang="en-US" dirty="0"/>
              <a:t>商品概要</a:t>
            </a:r>
          </a:p>
        </p:txBody>
      </p:sp>
      <p:sp>
        <p:nvSpPr>
          <p:cNvPr id="25" name="正方形/長方形 24">
            <a:extLst>
              <a:ext uri="{FF2B5EF4-FFF2-40B4-BE49-F238E27FC236}">
                <a16:creationId xmlns:a16="http://schemas.microsoft.com/office/drawing/2014/main" id="{B20BBFB6-CA9F-7F93-3677-E7A6ADFE4F54}"/>
              </a:ext>
            </a:extLst>
          </p:cNvPr>
          <p:cNvSpPr/>
          <p:nvPr/>
        </p:nvSpPr>
        <p:spPr>
          <a:xfrm>
            <a:off x="725807" y="1296810"/>
            <a:ext cx="7759482" cy="900337"/>
          </a:xfrm>
          <a:prstGeom prst="rect">
            <a:avLst/>
          </a:prstGeom>
          <a:solidFill>
            <a:srgbClr val="F5F5F5"/>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2000" b="1" i="0" u="none" strike="noStrike" kern="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rPr>
              <a:t>Yahoo! JAPAN</a:t>
            </a:r>
            <a:r>
              <a:rPr kumimoji="0" lang="ja-JP" altLang="en-US" sz="2000" b="1" i="0" u="none" strike="noStrike" kern="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rPr>
              <a:t>トップページ　トピックス</a:t>
            </a:r>
            <a:r>
              <a:rPr kumimoji="0" lang="en-US" altLang="ja-JP" sz="2000" b="1" i="0" u="none" strike="noStrike" kern="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rPr>
              <a:t>PR</a:t>
            </a:r>
            <a:r>
              <a:rPr kumimoji="0" lang="ja-JP" altLang="en-US" sz="2000" b="1" i="0" u="none" strike="noStrike" kern="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rPr>
              <a:t>　</a:t>
            </a:r>
            <a:endParaRPr kumimoji="0" lang="en-US" altLang="ja-JP" sz="2000" b="1" i="0" u="none" strike="noStrike" kern="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kern="0" dirty="0">
                <a:solidFill>
                  <a:srgbClr val="545454"/>
                </a:solidFill>
                <a:latin typeface="メイリオ" panose="020B0604030504040204" pitchFamily="50" charset="-128"/>
                <a:ea typeface="メイリオ" panose="020B0604030504040204" pitchFamily="50" charset="-128"/>
              </a:rPr>
              <a:t>（</a:t>
            </a:r>
            <a:r>
              <a:rPr kumimoji="0" lang="en-US" altLang="ja-JP" sz="1400" b="1" kern="0" dirty="0">
                <a:solidFill>
                  <a:srgbClr val="545454"/>
                </a:solidFill>
                <a:latin typeface="メイリオ" panose="020B0604030504040204" pitchFamily="50" charset="-128"/>
                <a:ea typeface="メイリオ" panose="020B0604030504040204" pitchFamily="50" charset="-128"/>
              </a:rPr>
              <a:t>PC</a:t>
            </a:r>
            <a:r>
              <a:rPr kumimoji="0" lang="ja-JP" altLang="en-US" sz="1400" b="1" kern="0" dirty="0">
                <a:solidFill>
                  <a:srgbClr val="545454"/>
                </a:solidFill>
                <a:latin typeface="メイリオ" panose="020B0604030504040204" pitchFamily="50" charset="-128"/>
                <a:ea typeface="メイリオ" panose="020B0604030504040204" pitchFamily="50" charset="-128"/>
              </a:rPr>
              <a:t>：</a:t>
            </a:r>
            <a:r>
              <a:rPr kumimoji="0" lang="en-US" altLang="ja-JP" sz="1400" b="1" i="0" u="none" strike="noStrike" kern="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rPr>
              <a:t>Yahoo! JAPAN</a:t>
            </a:r>
            <a:r>
              <a:rPr kumimoji="0" lang="ja-JP" altLang="en-US" sz="1400" b="1" i="0" u="none" strike="noStrike" kern="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rPr>
              <a:t>トップページ </a:t>
            </a:r>
            <a:r>
              <a:rPr kumimoji="0" lang="ja-JP" altLang="en-US" sz="1400" b="1" kern="0" dirty="0">
                <a:solidFill>
                  <a:srgbClr val="545454"/>
                </a:solidFill>
                <a:latin typeface="メイリオ" panose="020B0604030504040204" pitchFamily="50" charset="-128"/>
                <a:ea typeface="メイリオ" panose="020B0604030504040204" pitchFamily="50" charset="-128"/>
              </a:rPr>
              <a:t>ニューストピックス全ての</a:t>
            </a:r>
            <a:r>
              <a:rPr kumimoji="0" lang="ja-JP" altLang="en-US" sz="1400" b="1" i="0" u="none" strike="noStrike" kern="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rPr>
              <a:t>タブに掲載）</a:t>
            </a:r>
            <a:endParaRPr kumimoji="0" lang="en-US" altLang="ja-JP" sz="1400" b="1" i="0" u="none" strike="noStrike" kern="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rPr>
              <a:t>（</a:t>
            </a:r>
            <a:r>
              <a:rPr kumimoji="0" lang="en-US" altLang="ja-JP" sz="1400" b="1" i="0" u="none" strike="noStrike" kern="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rPr>
              <a:t>SP</a:t>
            </a:r>
            <a:r>
              <a:rPr kumimoji="0" lang="ja-JP" altLang="en-US" sz="1400" b="1" i="0" u="none" strike="noStrike" kern="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rPr>
              <a:t>：スマートフォン</a:t>
            </a:r>
            <a:r>
              <a:rPr kumimoji="0" lang="en-US" altLang="ja-JP" sz="1400" b="1" i="0" u="none" strike="noStrike" kern="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rPr>
              <a:t>APP+WEB</a:t>
            </a:r>
            <a:r>
              <a:rPr kumimoji="0" lang="ja-JP" altLang="en-US" sz="1400" b="1" i="0" u="none" strike="noStrike" kern="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rPr>
              <a:t> </a:t>
            </a:r>
            <a:r>
              <a:rPr kumimoji="0" lang="en-US" altLang="ja-JP" sz="1400" b="1" i="0" u="none" strike="noStrike" kern="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rPr>
              <a:t>Yahoo! JAPAN</a:t>
            </a:r>
            <a:r>
              <a:rPr kumimoji="0" lang="ja-JP" altLang="en-US" sz="1400" b="1" i="0" u="none" strike="noStrike" kern="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rPr>
              <a:t>トップページ「すべて」タブに掲載）</a:t>
            </a:r>
            <a:endParaRPr kumimoji="0" lang="en-US" altLang="ja-JP" sz="1400" b="1" i="0" u="none" strike="noStrike" kern="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endParaRPr>
          </a:p>
        </p:txBody>
      </p:sp>
      <p:sp>
        <p:nvSpPr>
          <p:cNvPr id="26" name="正方形/長方形 25">
            <a:extLst>
              <a:ext uri="{FF2B5EF4-FFF2-40B4-BE49-F238E27FC236}">
                <a16:creationId xmlns:a16="http://schemas.microsoft.com/office/drawing/2014/main" id="{B4C82B8E-8CF2-03D2-F8D5-6497126B023D}"/>
              </a:ext>
            </a:extLst>
          </p:cNvPr>
          <p:cNvSpPr/>
          <p:nvPr/>
        </p:nvSpPr>
        <p:spPr>
          <a:xfrm>
            <a:off x="719794" y="2503416"/>
            <a:ext cx="144016" cy="870967"/>
          </a:xfrm>
          <a:prstGeom prst="rect">
            <a:avLst/>
          </a:prstGeom>
          <a:solidFill>
            <a:srgbClr val="00003E"/>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27" name="正方形/長方形 26">
            <a:extLst>
              <a:ext uri="{FF2B5EF4-FFF2-40B4-BE49-F238E27FC236}">
                <a16:creationId xmlns:a16="http://schemas.microsoft.com/office/drawing/2014/main" id="{BE478B1F-E804-BF57-46BE-2108A80EA351}"/>
              </a:ext>
            </a:extLst>
          </p:cNvPr>
          <p:cNvSpPr/>
          <p:nvPr/>
        </p:nvSpPr>
        <p:spPr>
          <a:xfrm>
            <a:off x="935817" y="2583449"/>
            <a:ext cx="7759483" cy="830997"/>
          </a:xfrm>
          <a:prstGeom prst="rect">
            <a:avLst/>
          </a:prstGeom>
        </p:spPr>
        <p:txBody>
          <a:bodyPr wrap="square">
            <a:spAutoFit/>
          </a:bodyPr>
          <a:lstStyle/>
          <a:p>
            <a:pPr eaLnBrk="1" fontAlgn="auto" hangingPunct="1">
              <a:spcBef>
                <a:spcPts val="0"/>
              </a:spcBef>
              <a:spcAft>
                <a:spcPts val="0"/>
              </a:spcAft>
            </a:pPr>
            <a:r>
              <a:rPr lang="ja-JP" altLang="en-US" sz="2400" b="1">
                <a:solidFill>
                  <a:srgbClr val="545454"/>
                </a:solidFill>
                <a:latin typeface="メイリオ" panose="020B0604030504040204" pitchFamily="50" charset="-128"/>
                <a:ea typeface="メイリオ" panose="020B0604030504040204" pitchFamily="50" charset="-128"/>
              </a:rPr>
              <a:t>ヤフーに来訪する全ユーザーにリーチ</a:t>
            </a:r>
            <a:endParaRPr lang="en-US" altLang="ja-JP" sz="2400" b="1">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2400" b="1">
                <a:solidFill>
                  <a:srgbClr val="545454"/>
                </a:solidFill>
                <a:latin typeface="メイリオ" panose="020B0604030504040204" pitchFamily="50" charset="-128"/>
                <a:ea typeface="メイリオ" panose="020B0604030504040204" pitchFamily="50" charset="-128"/>
              </a:rPr>
              <a:t>マルチデバイス掲載の場合はリーチ最大化</a:t>
            </a:r>
          </a:p>
        </p:txBody>
      </p:sp>
      <p:sp>
        <p:nvSpPr>
          <p:cNvPr id="30" name="正方形/長方形 29">
            <a:extLst>
              <a:ext uri="{FF2B5EF4-FFF2-40B4-BE49-F238E27FC236}">
                <a16:creationId xmlns:a16="http://schemas.microsoft.com/office/drawing/2014/main" id="{167B9740-5F7D-355E-F498-1E2E62F495C8}"/>
              </a:ext>
            </a:extLst>
          </p:cNvPr>
          <p:cNvSpPr/>
          <p:nvPr/>
        </p:nvSpPr>
        <p:spPr>
          <a:xfrm>
            <a:off x="1026957" y="3616456"/>
            <a:ext cx="6984776" cy="892552"/>
          </a:xfrm>
          <a:prstGeom prst="rect">
            <a:avLst/>
          </a:prstGeom>
        </p:spPr>
        <p:txBody>
          <a:bodyPr wrap="square" lIns="91440" tIns="45720" rIns="91440" bIns="45720" anchor="t">
            <a:spAutoFit/>
          </a:bodyPr>
          <a:lstStyle/>
          <a:p>
            <a:pPr eaLnBrk="1" fontAlgn="auto" hangingPunct="1">
              <a:spcBef>
                <a:spcPts val="0"/>
              </a:spcBef>
              <a:spcAft>
                <a:spcPts val="0"/>
              </a:spcAft>
            </a:pPr>
            <a:r>
              <a:rPr lang="ja-JP" altLang="en-US" sz="2400" b="1" dirty="0">
                <a:solidFill>
                  <a:srgbClr val="545454"/>
                </a:solidFill>
                <a:latin typeface="メイリオ"/>
                <a:ea typeface="メイリオ"/>
              </a:rPr>
              <a:t>最大 想定</a:t>
            </a:r>
            <a:r>
              <a:rPr lang="en-US" altLang="ja-JP" sz="2400" b="1" dirty="0">
                <a:solidFill>
                  <a:srgbClr val="C00000"/>
                </a:solidFill>
                <a:latin typeface="メイリオ"/>
                <a:ea typeface="メイリオ"/>
              </a:rPr>
              <a:t>2,700</a:t>
            </a:r>
            <a:r>
              <a:rPr lang="ja-JP" altLang="en-US" sz="2400" b="1" dirty="0">
                <a:solidFill>
                  <a:srgbClr val="C00000"/>
                </a:solidFill>
                <a:latin typeface="メイリオ"/>
                <a:ea typeface="メイリオ"/>
              </a:rPr>
              <a:t>万</a:t>
            </a:r>
            <a:r>
              <a:rPr lang="en-US" altLang="ja-JP" sz="2400" b="1" dirty="0">
                <a:solidFill>
                  <a:srgbClr val="545454"/>
                </a:solidFill>
                <a:latin typeface="メイリオ"/>
                <a:ea typeface="メイリオ"/>
              </a:rPr>
              <a:t>V</a:t>
            </a:r>
            <a:r>
              <a:rPr lang="ja-JP" altLang="en-US" sz="2400" b="1" dirty="0">
                <a:solidFill>
                  <a:srgbClr val="545454"/>
                </a:solidFill>
                <a:latin typeface="メイリオ"/>
                <a:ea typeface="メイリオ"/>
              </a:rPr>
              <a:t>リーチ</a:t>
            </a:r>
            <a:r>
              <a:rPr lang="en-US" altLang="ja-JP" sz="2400" b="1" dirty="0">
                <a:solidFill>
                  <a:srgbClr val="545454"/>
                </a:solidFill>
                <a:latin typeface="メイリオ"/>
                <a:ea typeface="メイリオ"/>
              </a:rPr>
              <a:t>/</a:t>
            </a:r>
            <a:r>
              <a:rPr lang="ja-JP" altLang="en-US" sz="2400" b="1" dirty="0">
                <a:solidFill>
                  <a:srgbClr val="545454"/>
                </a:solidFill>
                <a:latin typeface="メイリオ"/>
                <a:ea typeface="メイリオ"/>
              </a:rPr>
              <a:t>日 </a:t>
            </a:r>
            <a:endParaRPr lang="en-US" altLang="ja-JP" sz="1400" b="1" dirty="0">
              <a:solidFill>
                <a:srgbClr val="545454"/>
              </a:solidFill>
              <a:latin typeface="メイリオ"/>
              <a:ea typeface="メイリオ"/>
            </a:endParaRPr>
          </a:p>
          <a:p>
            <a:pPr eaLnBrk="1" fontAlgn="auto" hangingPunct="1">
              <a:spcBef>
                <a:spcPts val="0"/>
              </a:spcBef>
              <a:spcAft>
                <a:spcPts val="0"/>
              </a:spcAft>
            </a:pPr>
            <a:r>
              <a:rPr lang="en-US" altLang="ja-JP" sz="1400" b="1" dirty="0">
                <a:solidFill>
                  <a:srgbClr val="545454"/>
                </a:solidFill>
                <a:latin typeface="メイリオ"/>
                <a:ea typeface="メイリオ"/>
              </a:rPr>
              <a:t>※</a:t>
            </a:r>
            <a:r>
              <a:rPr lang="ja-JP" altLang="en-US" sz="1400" b="1" dirty="0">
                <a:solidFill>
                  <a:srgbClr val="545454"/>
                </a:solidFill>
                <a:latin typeface="メイリオ"/>
                <a:ea typeface="メイリオ"/>
              </a:rPr>
              <a:t>マルチデバイス、月～金掲載の場合</a:t>
            </a:r>
            <a:endParaRPr lang="en-US" altLang="ja-JP" sz="1400" b="1" dirty="0">
              <a:solidFill>
                <a:srgbClr val="545454"/>
              </a:solidFill>
              <a:latin typeface="メイリオ"/>
              <a:ea typeface="メイリオ"/>
            </a:endParaRPr>
          </a:p>
          <a:p>
            <a:pPr eaLnBrk="1" fontAlgn="auto" hangingPunct="1">
              <a:spcBef>
                <a:spcPts val="0"/>
              </a:spcBef>
              <a:spcAft>
                <a:spcPts val="0"/>
              </a:spcAft>
            </a:pPr>
            <a:r>
              <a:rPr lang="en-US" altLang="ja-JP" sz="1400" b="1" dirty="0">
                <a:solidFill>
                  <a:srgbClr val="545454"/>
                </a:solidFill>
                <a:latin typeface="メイリオ"/>
                <a:ea typeface="メイリオ"/>
              </a:rPr>
              <a:t>※</a:t>
            </a:r>
            <a:r>
              <a:rPr lang="ja-JP" altLang="en-US" sz="1400" b="1" dirty="0">
                <a:solidFill>
                  <a:srgbClr val="545454"/>
                </a:solidFill>
                <a:latin typeface="メイリオ"/>
                <a:ea typeface="メイリオ"/>
              </a:rPr>
              <a:t>実際の配信数とは異なる場合もございます。</a:t>
            </a:r>
            <a:endParaRPr lang="ja-JP" altLang="en-US" sz="2400" b="1" dirty="0">
              <a:solidFill>
                <a:srgbClr val="545454"/>
              </a:solidFill>
              <a:latin typeface="メイリオ"/>
              <a:ea typeface="メイリオ"/>
            </a:endParaRPr>
          </a:p>
        </p:txBody>
      </p:sp>
      <p:sp>
        <p:nvSpPr>
          <p:cNvPr id="8" name="正方形/長方形 7">
            <a:extLst>
              <a:ext uri="{FF2B5EF4-FFF2-40B4-BE49-F238E27FC236}">
                <a16:creationId xmlns:a16="http://schemas.microsoft.com/office/drawing/2014/main" id="{10112C1C-7B4F-7406-FE53-74BF489D588C}"/>
              </a:ext>
            </a:extLst>
          </p:cNvPr>
          <p:cNvSpPr/>
          <p:nvPr/>
        </p:nvSpPr>
        <p:spPr>
          <a:xfrm>
            <a:off x="10018170" y="2767233"/>
            <a:ext cx="144016" cy="621650"/>
          </a:xfrm>
          <a:prstGeom prst="rect">
            <a:avLst/>
          </a:prstGeom>
          <a:solidFill>
            <a:srgbClr val="00003E"/>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9" name="正方形/長方形 8">
            <a:extLst>
              <a:ext uri="{FF2B5EF4-FFF2-40B4-BE49-F238E27FC236}">
                <a16:creationId xmlns:a16="http://schemas.microsoft.com/office/drawing/2014/main" id="{AD5546FF-C32B-8315-6040-B05396D9DAB5}"/>
              </a:ext>
            </a:extLst>
          </p:cNvPr>
          <p:cNvSpPr/>
          <p:nvPr/>
        </p:nvSpPr>
        <p:spPr>
          <a:xfrm>
            <a:off x="1026957" y="4796670"/>
            <a:ext cx="6984776" cy="461665"/>
          </a:xfrm>
          <a:prstGeom prst="rect">
            <a:avLst/>
          </a:prstGeom>
        </p:spPr>
        <p:txBody>
          <a:bodyPr wrap="square">
            <a:spAutoFit/>
          </a:bodyPr>
          <a:lstStyle/>
          <a:p>
            <a:pPr eaLnBrk="1" fontAlgn="auto" hangingPunct="1">
              <a:spcBef>
                <a:spcPts val="0"/>
              </a:spcBef>
              <a:spcAft>
                <a:spcPts val="0"/>
              </a:spcAft>
            </a:pPr>
            <a:r>
              <a:rPr lang="en-US" altLang="ja-JP" sz="2400" b="1">
                <a:solidFill>
                  <a:srgbClr val="545454"/>
                </a:solidFill>
                <a:latin typeface="メイリオ" panose="020B0604030504040204" pitchFamily="50" charset="-128"/>
                <a:ea typeface="メイリオ" panose="020B0604030504040204" pitchFamily="50" charset="-128"/>
              </a:rPr>
              <a:t>PC</a:t>
            </a:r>
            <a:r>
              <a:rPr lang="ja-JP" altLang="en-US" sz="2400" b="1">
                <a:solidFill>
                  <a:srgbClr val="545454"/>
                </a:solidFill>
                <a:latin typeface="メイリオ" panose="020B0604030504040204" pitchFamily="50" charset="-128"/>
                <a:ea typeface="メイリオ" panose="020B0604030504040204" pitchFamily="50" charset="-128"/>
              </a:rPr>
              <a:t>と</a:t>
            </a:r>
            <a:r>
              <a:rPr lang="en-US" altLang="ja-JP" sz="2400" b="1">
                <a:solidFill>
                  <a:srgbClr val="545454"/>
                </a:solidFill>
                <a:latin typeface="メイリオ" panose="020B0604030504040204" pitchFamily="50" charset="-128"/>
                <a:ea typeface="メイリオ" panose="020B0604030504040204" pitchFamily="50" charset="-128"/>
              </a:rPr>
              <a:t>SP</a:t>
            </a:r>
            <a:r>
              <a:rPr lang="ja-JP" altLang="en-US" sz="2400" b="1">
                <a:solidFill>
                  <a:srgbClr val="545454"/>
                </a:solidFill>
                <a:latin typeface="メイリオ" panose="020B0604030504040204" pitchFamily="50" charset="-128"/>
                <a:ea typeface="メイリオ" panose="020B0604030504040204" pitchFamily="50" charset="-128"/>
              </a:rPr>
              <a:t>のユーザー重複は </a:t>
            </a:r>
            <a:r>
              <a:rPr lang="en-US" altLang="ja-JP" sz="2400" b="1">
                <a:solidFill>
                  <a:srgbClr val="C00000"/>
                </a:solidFill>
                <a:latin typeface="メイリオ" panose="020B0604030504040204" pitchFamily="50" charset="-128"/>
                <a:ea typeface="メイリオ" panose="020B0604030504040204" pitchFamily="50" charset="-128"/>
              </a:rPr>
              <a:t>7</a:t>
            </a:r>
            <a:r>
              <a:rPr lang="ja-JP" altLang="en-US" sz="2400" b="1">
                <a:solidFill>
                  <a:srgbClr val="545454"/>
                </a:solidFill>
                <a:latin typeface="メイリオ" panose="020B0604030504040204" pitchFamily="50" charset="-128"/>
                <a:ea typeface="メイリオ" panose="020B0604030504040204" pitchFamily="50" charset="-128"/>
              </a:rPr>
              <a:t>％</a:t>
            </a:r>
            <a:endParaRPr lang="en-US" altLang="ja-JP" sz="2400" b="1">
              <a:solidFill>
                <a:srgbClr val="545454"/>
              </a:solidFill>
              <a:latin typeface="メイリオ" panose="020B0604030504040204" pitchFamily="50" charset="-128"/>
              <a:ea typeface="メイリオ" panose="020B0604030504040204" pitchFamily="50" charset="-128"/>
            </a:endParaRPr>
          </a:p>
        </p:txBody>
      </p:sp>
      <p:sp>
        <p:nvSpPr>
          <p:cNvPr id="13" name="正方形/長方形 12">
            <a:extLst>
              <a:ext uri="{FF2B5EF4-FFF2-40B4-BE49-F238E27FC236}">
                <a16:creationId xmlns:a16="http://schemas.microsoft.com/office/drawing/2014/main" id="{8156BA17-B5A7-3156-72C4-C0D5A41AB673}"/>
              </a:ext>
            </a:extLst>
          </p:cNvPr>
          <p:cNvSpPr/>
          <p:nvPr/>
        </p:nvSpPr>
        <p:spPr>
          <a:xfrm>
            <a:off x="719794" y="3536464"/>
            <a:ext cx="144016" cy="972544"/>
          </a:xfrm>
          <a:prstGeom prst="rect">
            <a:avLst/>
          </a:prstGeom>
          <a:solidFill>
            <a:srgbClr val="00003E"/>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12" name="正方形/長方形 11">
            <a:extLst>
              <a:ext uri="{FF2B5EF4-FFF2-40B4-BE49-F238E27FC236}">
                <a16:creationId xmlns:a16="http://schemas.microsoft.com/office/drawing/2014/main" id="{29A0D727-A54E-D5F1-6EB9-B1FAB36889B8}"/>
              </a:ext>
            </a:extLst>
          </p:cNvPr>
          <p:cNvSpPr/>
          <p:nvPr/>
        </p:nvSpPr>
        <p:spPr>
          <a:xfrm>
            <a:off x="10018171" y="3531397"/>
            <a:ext cx="144016" cy="621650"/>
          </a:xfrm>
          <a:prstGeom prst="rect">
            <a:avLst/>
          </a:prstGeom>
          <a:solidFill>
            <a:srgbClr val="00003E"/>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15" name="正方形/長方形 14">
            <a:extLst>
              <a:ext uri="{FF2B5EF4-FFF2-40B4-BE49-F238E27FC236}">
                <a16:creationId xmlns:a16="http://schemas.microsoft.com/office/drawing/2014/main" id="{9F0C561D-CD72-84C7-09B5-B103F0D4C5E0}"/>
              </a:ext>
            </a:extLst>
          </p:cNvPr>
          <p:cNvSpPr/>
          <p:nvPr/>
        </p:nvSpPr>
        <p:spPr>
          <a:xfrm>
            <a:off x="935817" y="5602221"/>
            <a:ext cx="6627033" cy="461665"/>
          </a:xfrm>
          <a:prstGeom prst="rect">
            <a:avLst/>
          </a:prstGeom>
        </p:spPr>
        <p:txBody>
          <a:bodyPr wrap="square">
            <a:spAutoFit/>
          </a:bodyPr>
          <a:lstStyle/>
          <a:p>
            <a:pPr eaLnBrk="1" fontAlgn="auto" hangingPunct="1">
              <a:spcBef>
                <a:spcPts val="0"/>
              </a:spcBef>
              <a:spcAft>
                <a:spcPts val="0"/>
              </a:spcAft>
            </a:pPr>
            <a:r>
              <a:rPr lang="en-US" altLang="ja-JP" sz="2400" b="1">
                <a:solidFill>
                  <a:srgbClr val="545454"/>
                </a:solidFill>
                <a:latin typeface="メイリオ" panose="020B0604030504040204" pitchFamily="50" charset="-128"/>
                <a:ea typeface="メイリオ" panose="020B0604030504040204" pitchFamily="50" charset="-128"/>
              </a:rPr>
              <a:t>Yahoo!</a:t>
            </a:r>
            <a:r>
              <a:rPr lang="ja-JP" altLang="en-US" sz="2400" b="1">
                <a:solidFill>
                  <a:srgbClr val="545454"/>
                </a:solidFill>
                <a:latin typeface="メイリオ" panose="020B0604030504040204" pitchFamily="50" charset="-128"/>
                <a:ea typeface="メイリオ" panose="020B0604030504040204" pitchFamily="50" charset="-128"/>
              </a:rPr>
              <a:t>ニューストピックスに近い広告形式</a:t>
            </a:r>
          </a:p>
        </p:txBody>
      </p:sp>
      <p:pic>
        <p:nvPicPr>
          <p:cNvPr id="14" name="図 13" descr="グラフィカル ユーザー インターフェイス, アプリケーション&#10;&#10;自動的に生成された説明">
            <a:extLst>
              <a:ext uri="{FF2B5EF4-FFF2-40B4-BE49-F238E27FC236}">
                <a16:creationId xmlns:a16="http://schemas.microsoft.com/office/drawing/2014/main" id="{0BE5CDAD-3C3F-F738-91BF-CECE91072136}"/>
              </a:ext>
            </a:extLst>
          </p:cNvPr>
          <p:cNvPicPr>
            <a:picLocks noChangeAspect="1"/>
          </p:cNvPicPr>
          <p:nvPr/>
        </p:nvPicPr>
        <p:blipFill>
          <a:blip r:embed="rId2"/>
          <a:stretch>
            <a:fillRect/>
          </a:stretch>
        </p:blipFill>
        <p:spPr>
          <a:xfrm>
            <a:off x="8547088" y="2170275"/>
            <a:ext cx="2976386" cy="2457566"/>
          </a:xfrm>
          <a:prstGeom prst="rect">
            <a:avLst/>
          </a:prstGeom>
          <a:ln w="3175">
            <a:solidFill>
              <a:schemeClr val="bg1">
                <a:lumMod val="65000"/>
              </a:schemeClr>
            </a:solidFill>
          </a:ln>
        </p:spPr>
      </p:pic>
      <p:sp>
        <p:nvSpPr>
          <p:cNvPr id="17" name="正方形/長方形 16">
            <a:extLst>
              <a:ext uri="{FF2B5EF4-FFF2-40B4-BE49-F238E27FC236}">
                <a16:creationId xmlns:a16="http://schemas.microsoft.com/office/drawing/2014/main" id="{93A05C74-CEFD-07D5-E7E8-948F78CB9DD9}"/>
              </a:ext>
            </a:extLst>
          </p:cNvPr>
          <p:cNvSpPr/>
          <p:nvPr/>
        </p:nvSpPr>
        <p:spPr>
          <a:xfrm>
            <a:off x="9155828" y="3548949"/>
            <a:ext cx="1300441" cy="206373"/>
          </a:xfrm>
          <a:prstGeom prst="rect">
            <a:avLst/>
          </a:prstGeom>
          <a:noFill/>
          <a:ln w="381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18" name="図 17"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AA4A91A1-3C06-16F2-086A-8C56CC52BA5B}"/>
              </a:ext>
            </a:extLst>
          </p:cNvPr>
          <p:cNvPicPr>
            <a:picLocks noChangeAspect="1"/>
          </p:cNvPicPr>
          <p:nvPr/>
        </p:nvPicPr>
        <p:blipFill>
          <a:blip r:embed="rId3"/>
          <a:srcRect b="20871"/>
          <a:stretch/>
        </p:blipFill>
        <p:spPr>
          <a:xfrm>
            <a:off x="7584206" y="3331755"/>
            <a:ext cx="1511674" cy="2929830"/>
          </a:xfrm>
          <a:prstGeom prst="rect">
            <a:avLst/>
          </a:prstGeom>
          <a:ln w="3175">
            <a:solidFill>
              <a:schemeClr val="bg1">
                <a:lumMod val="65000"/>
              </a:schemeClr>
            </a:solidFill>
          </a:ln>
        </p:spPr>
      </p:pic>
      <p:sp>
        <p:nvSpPr>
          <p:cNvPr id="16" name="正方形/長方形 15">
            <a:extLst>
              <a:ext uri="{FF2B5EF4-FFF2-40B4-BE49-F238E27FC236}">
                <a16:creationId xmlns:a16="http://schemas.microsoft.com/office/drawing/2014/main" id="{FC1C4066-0F37-A3EC-6092-01091FD143EA}"/>
              </a:ext>
            </a:extLst>
          </p:cNvPr>
          <p:cNvSpPr/>
          <p:nvPr/>
        </p:nvSpPr>
        <p:spPr>
          <a:xfrm>
            <a:off x="7562850" y="5721054"/>
            <a:ext cx="1533030" cy="444796"/>
          </a:xfrm>
          <a:prstGeom prst="rect">
            <a:avLst/>
          </a:prstGeom>
          <a:noFill/>
          <a:ln w="381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
        <p:nvSpPr>
          <p:cNvPr id="19" name="正方形/長方形 18">
            <a:extLst>
              <a:ext uri="{FF2B5EF4-FFF2-40B4-BE49-F238E27FC236}">
                <a16:creationId xmlns:a16="http://schemas.microsoft.com/office/drawing/2014/main" id="{3A9A71EA-E7A7-1B34-4086-7A886C86C0FC}"/>
              </a:ext>
            </a:extLst>
          </p:cNvPr>
          <p:cNvSpPr/>
          <p:nvPr/>
        </p:nvSpPr>
        <p:spPr>
          <a:xfrm>
            <a:off x="719794" y="4660854"/>
            <a:ext cx="144016" cy="597481"/>
          </a:xfrm>
          <a:prstGeom prst="rect">
            <a:avLst/>
          </a:prstGeom>
          <a:solidFill>
            <a:srgbClr val="00003E"/>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20" name="正方形/長方形 19">
            <a:extLst>
              <a:ext uri="{FF2B5EF4-FFF2-40B4-BE49-F238E27FC236}">
                <a16:creationId xmlns:a16="http://schemas.microsoft.com/office/drawing/2014/main" id="{8CD29163-2360-5F4E-E052-D6135342F477}"/>
              </a:ext>
            </a:extLst>
          </p:cNvPr>
          <p:cNvSpPr/>
          <p:nvPr/>
        </p:nvSpPr>
        <p:spPr>
          <a:xfrm>
            <a:off x="719794" y="5422313"/>
            <a:ext cx="144016" cy="597481"/>
          </a:xfrm>
          <a:prstGeom prst="rect">
            <a:avLst/>
          </a:prstGeom>
          <a:solidFill>
            <a:srgbClr val="00003E"/>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Tree>
    <p:extLst>
      <p:ext uri="{BB962C8B-B14F-4D97-AF65-F5344CB8AC3E}">
        <p14:creationId xmlns:p14="http://schemas.microsoft.com/office/powerpoint/2010/main" val="3197581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B43C8-11B7-F371-21CE-78CAD9CA4EF8}"/>
            </a:ext>
          </a:extLst>
        </p:cNvPr>
        <p:cNvGrpSpPr/>
        <p:nvPr/>
      </p:nvGrpSpPr>
      <p:grpSpPr>
        <a:xfrm>
          <a:off x="0" y="0"/>
          <a:ext cx="0" cy="0"/>
          <a:chOff x="0" y="0"/>
          <a:chExt cx="0" cy="0"/>
        </a:xfrm>
      </p:grpSpPr>
      <p:sp>
        <p:nvSpPr>
          <p:cNvPr id="71" name="正方形/長方形 70">
            <a:extLst>
              <a:ext uri="{FF2B5EF4-FFF2-40B4-BE49-F238E27FC236}">
                <a16:creationId xmlns:a16="http://schemas.microsoft.com/office/drawing/2014/main" id="{689E0479-D8C1-3294-3A49-46F23D48BFE0}"/>
              </a:ext>
            </a:extLst>
          </p:cNvPr>
          <p:cNvSpPr/>
          <p:nvPr/>
        </p:nvSpPr>
        <p:spPr>
          <a:xfrm>
            <a:off x="8113287" y="2114291"/>
            <a:ext cx="3437697" cy="4015047"/>
          </a:xfrm>
          <a:prstGeom prst="rect">
            <a:avLst/>
          </a:prstGeom>
          <a:solidFill>
            <a:srgbClr val="00003E">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08840E95-DD93-EEB7-FB25-4875BE28A9BF}"/>
              </a:ext>
            </a:extLst>
          </p:cNvPr>
          <p:cNvSpPr>
            <a:spLocks noGrp="1"/>
          </p:cNvSpPr>
          <p:nvPr>
            <p:ph type="ctrTitle"/>
          </p:nvPr>
        </p:nvSpPr>
        <p:spPr/>
        <p:txBody>
          <a:bodyPr/>
          <a:lstStyle/>
          <a:p>
            <a:r>
              <a:rPr lang="en-US" altLang="ja-JP" dirty="0"/>
              <a:t>Yahoo! JAPAN</a:t>
            </a:r>
            <a:r>
              <a:rPr lang="ja-JP" altLang="en-US" dirty="0"/>
              <a:t>トップページ　トピックス</a:t>
            </a:r>
            <a:r>
              <a:rPr lang="en-US" altLang="ja-JP" dirty="0"/>
              <a:t>PR</a:t>
            </a:r>
            <a:r>
              <a:rPr lang="ja-JP" altLang="en-US" dirty="0"/>
              <a:t>　使い分け方法</a:t>
            </a:r>
            <a:endParaRPr kumimoji="1" lang="ja-JP" altLang="en-US" dirty="0"/>
          </a:p>
        </p:txBody>
      </p:sp>
      <p:sp>
        <p:nvSpPr>
          <p:cNvPr id="3" name="テキスト プレースホルダー 2">
            <a:extLst>
              <a:ext uri="{FF2B5EF4-FFF2-40B4-BE49-F238E27FC236}">
                <a16:creationId xmlns:a16="http://schemas.microsoft.com/office/drawing/2014/main" id="{EC7C06DF-7BCB-1103-C23E-2A7A1929D603}"/>
              </a:ext>
            </a:extLst>
          </p:cNvPr>
          <p:cNvSpPr>
            <a:spLocks noGrp="1"/>
          </p:cNvSpPr>
          <p:nvPr>
            <p:ph type="body" sz="quarter" idx="10"/>
          </p:nvPr>
        </p:nvSpPr>
        <p:spPr>
          <a:xfrm>
            <a:off x="587374" y="1098189"/>
            <a:ext cx="11065151" cy="792088"/>
          </a:xfrm>
        </p:spPr>
        <p:txBody>
          <a:bodyPr/>
          <a:lstStyle/>
          <a:p>
            <a:r>
              <a:rPr kumimoji="1" lang="ja-JP" altLang="en-US" sz="1800" dirty="0"/>
              <a:t>トピックス</a:t>
            </a:r>
            <a:r>
              <a:rPr kumimoji="1" lang="en-US" altLang="ja-JP" sz="1800" dirty="0"/>
              <a:t>PR</a:t>
            </a:r>
            <a:r>
              <a:rPr kumimoji="1" lang="ja-JP" altLang="en-US" sz="1800" dirty="0"/>
              <a:t>は</a:t>
            </a:r>
            <a:r>
              <a:rPr lang="ja-JP" altLang="en-US" sz="1800" dirty="0"/>
              <a:t>デバイス別に商品が分かれています。訴求内容に合わせてご活用ください。</a:t>
            </a:r>
            <a:endParaRPr kumimoji="1" lang="en-US" altLang="ja-JP" sz="1800" dirty="0"/>
          </a:p>
        </p:txBody>
      </p:sp>
      <p:sp>
        <p:nvSpPr>
          <p:cNvPr id="5" name="正方形/長方形 4">
            <a:extLst>
              <a:ext uri="{FF2B5EF4-FFF2-40B4-BE49-F238E27FC236}">
                <a16:creationId xmlns:a16="http://schemas.microsoft.com/office/drawing/2014/main" id="{2327303D-7019-B20D-B338-C72084D4C77B}"/>
              </a:ext>
            </a:extLst>
          </p:cNvPr>
          <p:cNvSpPr/>
          <p:nvPr/>
        </p:nvSpPr>
        <p:spPr>
          <a:xfrm>
            <a:off x="4377151" y="2145509"/>
            <a:ext cx="3452399" cy="4015047"/>
          </a:xfrm>
          <a:prstGeom prst="rect">
            <a:avLst/>
          </a:prstGeom>
          <a:solidFill>
            <a:srgbClr val="00003E">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id="{80C913B2-7E0A-C164-BAE9-67B7CC1AE17B}"/>
              </a:ext>
            </a:extLst>
          </p:cNvPr>
          <p:cNvSpPr/>
          <p:nvPr/>
        </p:nvSpPr>
        <p:spPr>
          <a:xfrm>
            <a:off x="614199" y="2145509"/>
            <a:ext cx="3491346" cy="4015047"/>
          </a:xfrm>
          <a:prstGeom prst="rect">
            <a:avLst/>
          </a:prstGeom>
          <a:solidFill>
            <a:srgbClr val="00003E">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9A9AD336-C62B-340D-0904-E9A7117AFF39}"/>
              </a:ext>
            </a:extLst>
          </p:cNvPr>
          <p:cNvSpPr txBox="1"/>
          <p:nvPr/>
        </p:nvSpPr>
        <p:spPr>
          <a:xfrm>
            <a:off x="587374" y="4411029"/>
            <a:ext cx="1248301" cy="600164"/>
          </a:xfrm>
          <a:prstGeom prst="rect">
            <a:avLst/>
          </a:prstGeom>
          <a:noFill/>
        </p:spPr>
        <p:txBody>
          <a:bodyPr wrap="square">
            <a:spAutoFit/>
          </a:bodyPr>
          <a:lstStyle/>
          <a:p>
            <a:pPr algn="ctr" eaLnBrk="1" fontAlgn="auto" hangingPunct="1">
              <a:spcBef>
                <a:spcPts val="0"/>
              </a:spcBef>
              <a:spcAft>
                <a:spcPts val="0"/>
              </a:spcAft>
            </a:pPr>
            <a:r>
              <a:rPr lang="en-US" altLang="ja-JP" sz="1100" dirty="0">
                <a:solidFill>
                  <a:srgbClr val="545454"/>
                </a:solidFill>
                <a:latin typeface="メイリオ" panose="020B0604030504040204" pitchFamily="50" charset="-128"/>
                <a:ea typeface="メイリオ" panose="020B0604030504040204" pitchFamily="50" charset="-128"/>
              </a:rPr>
              <a:t>SP</a:t>
            </a:r>
            <a:r>
              <a:rPr lang="ja-JP" altLang="en-US" sz="1100" dirty="0">
                <a:solidFill>
                  <a:srgbClr val="545454"/>
                </a:solidFill>
                <a:latin typeface="メイリオ" panose="020B0604030504040204" pitchFamily="50" charset="-128"/>
                <a:ea typeface="メイリオ" panose="020B0604030504040204" pitchFamily="50" charset="-128"/>
              </a:rPr>
              <a:t>または</a:t>
            </a:r>
            <a:r>
              <a:rPr lang="en-US" altLang="ja-JP" sz="1100" dirty="0">
                <a:solidFill>
                  <a:srgbClr val="545454"/>
                </a:solidFill>
                <a:latin typeface="メイリオ" panose="020B0604030504040204" pitchFamily="50" charset="-128"/>
                <a:ea typeface="メイリオ" panose="020B0604030504040204" pitchFamily="50" charset="-128"/>
              </a:rPr>
              <a:t>PC</a:t>
            </a:r>
            <a:r>
              <a:rPr lang="ja-JP" altLang="en-US" sz="1100" dirty="0">
                <a:solidFill>
                  <a:srgbClr val="545454"/>
                </a:solidFill>
                <a:latin typeface="メイリオ" panose="020B0604030504040204" pitchFamily="50" charset="-128"/>
                <a:ea typeface="メイリオ" panose="020B0604030504040204" pitchFamily="50" charset="-128"/>
              </a:rPr>
              <a:t>の</a:t>
            </a:r>
            <a:endParaRPr lang="en-US" altLang="ja-JP" sz="1100" dirty="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ja-JP" altLang="en-US" sz="1100" dirty="0">
                <a:solidFill>
                  <a:srgbClr val="545454"/>
                </a:solidFill>
                <a:latin typeface="メイリオ" panose="020B0604030504040204" pitchFamily="50" charset="-128"/>
                <a:ea typeface="メイリオ" panose="020B0604030504040204" pitchFamily="50" charset="-128"/>
              </a:rPr>
              <a:t>初回訪問時に</a:t>
            </a:r>
            <a:endParaRPr lang="en-US" altLang="ja-JP" sz="1100" dirty="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en-US" altLang="ja-JP" sz="1100" dirty="0">
                <a:solidFill>
                  <a:srgbClr val="545454"/>
                </a:solidFill>
                <a:latin typeface="メイリオ" panose="020B0604030504040204" pitchFamily="50" charset="-128"/>
                <a:ea typeface="メイリオ" panose="020B0604030504040204" pitchFamily="50" charset="-128"/>
              </a:rPr>
              <a:t>1</a:t>
            </a:r>
            <a:r>
              <a:rPr lang="ja-JP" altLang="en-US" sz="1100" dirty="0">
                <a:solidFill>
                  <a:srgbClr val="545454"/>
                </a:solidFill>
                <a:latin typeface="メイリオ" panose="020B0604030504040204" pitchFamily="50" charset="-128"/>
                <a:ea typeface="メイリオ" panose="020B0604030504040204" pitchFamily="50" charset="-128"/>
              </a:rPr>
              <a:t>回表示</a:t>
            </a:r>
            <a:endParaRPr lang="en-US" altLang="ja-JP" sz="1100" dirty="0">
              <a:solidFill>
                <a:srgbClr val="545454"/>
              </a:solidFill>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C79D2FE1-DB67-00D4-2BAC-98B05D5E7062}"/>
              </a:ext>
            </a:extLst>
          </p:cNvPr>
          <p:cNvSpPr txBox="1"/>
          <p:nvPr/>
        </p:nvSpPr>
        <p:spPr>
          <a:xfrm>
            <a:off x="587374" y="2318869"/>
            <a:ext cx="3503934" cy="338554"/>
          </a:xfrm>
          <a:prstGeom prst="rect">
            <a:avLst/>
          </a:prstGeom>
          <a:noFill/>
        </p:spPr>
        <p:txBody>
          <a:bodyPr wrap="square" rtlCol="0">
            <a:spAutoFit/>
          </a:bodyPr>
          <a:lstStyle/>
          <a:p>
            <a:pPr algn="ctr"/>
            <a:r>
              <a:rPr kumimoji="1" lang="ja-JP" altLang="en-US" sz="1600" b="1" dirty="0">
                <a:solidFill>
                  <a:schemeClr val="tx1">
                    <a:lumMod val="65000"/>
                    <a:lumOff val="35000"/>
                  </a:schemeClr>
                </a:solidFill>
                <a:latin typeface="+mn-ea"/>
                <a:ea typeface="+mn-ea"/>
              </a:rPr>
              <a:t>トップページ　トピックス</a:t>
            </a:r>
            <a:r>
              <a:rPr kumimoji="1" lang="en-US" altLang="ja-JP" sz="1600" b="1" dirty="0">
                <a:solidFill>
                  <a:schemeClr val="tx1">
                    <a:lumMod val="65000"/>
                    <a:lumOff val="35000"/>
                  </a:schemeClr>
                </a:solidFill>
                <a:latin typeface="+mn-ea"/>
                <a:ea typeface="+mn-ea"/>
              </a:rPr>
              <a:t>PR</a:t>
            </a:r>
            <a:r>
              <a:rPr kumimoji="1" lang="ja-JP" altLang="en-US" sz="1600" b="1" dirty="0">
                <a:solidFill>
                  <a:schemeClr val="tx1">
                    <a:lumMod val="65000"/>
                    <a:lumOff val="35000"/>
                  </a:schemeClr>
                </a:solidFill>
                <a:latin typeface="+mn-ea"/>
                <a:ea typeface="+mn-ea"/>
              </a:rPr>
              <a:t>　</a:t>
            </a:r>
            <a:r>
              <a:rPr lang="en-US" altLang="ja-JP" sz="1600" b="1" dirty="0">
                <a:solidFill>
                  <a:srgbClr val="C00000"/>
                </a:solidFill>
                <a:latin typeface="+mn-ea"/>
                <a:ea typeface="+mn-ea"/>
              </a:rPr>
              <a:t>MD</a:t>
            </a:r>
            <a:endParaRPr kumimoji="1" lang="en-US" altLang="ja-JP" sz="1600" b="1" dirty="0">
              <a:solidFill>
                <a:srgbClr val="C00000"/>
              </a:solidFill>
              <a:latin typeface="+mn-ea"/>
              <a:ea typeface="+mn-ea"/>
            </a:endParaRPr>
          </a:p>
        </p:txBody>
      </p:sp>
      <p:sp>
        <p:nvSpPr>
          <p:cNvPr id="18" name="テキスト ボックス 17">
            <a:extLst>
              <a:ext uri="{FF2B5EF4-FFF2-40B4-BE49-F238E27FC236}">
                <a16:creationId xmlns:a16="http://schemas.microsoft.com/office/drawing/2014/main" id="{54F35D85-2782-0B12-359C-A1B522AFE70E}"/>
              </a:ext>
            </a:extLst>
          </p:cNvPr>
          <p:cNvSpPr txBox="1"/>
          <p:nvPr/>
        </p:nvSpPr>
        <p:spPr>
          <a:xfrm>
            <a:off x="8113941" y="2321080"/>
            <a:ext cx="3503934" cy="338554"/>
          </a:xfrm>
          <a:prstGeom prst="rect">
            <a:avLst/>
          </a:prstGeom>
          <a:noFill/>
        </p:spPr>
        <p:txBody>
          <a:bodyPr wrap="square" rtlCol="0">
            <a:spAutoFit/>
          </a:bodyPr>
          <a:lstStyle/>
          <a:p>
            <a:pPr algn="ctr"/>
            <a:r>
              <a:rPr kumimoji="1" lang="ja-JP" altLang="en-US" sz="1600" b="1" dirty="0">
                <a:solidFill>
                  <a:schemeClr val="tx1">
                    <a:lumMod val="65000"/>
                    <a:lumOff val="35000"/>
                  </a:schemeClr>
                </a:solidFill>
                <a:latin typeface="+mn-ea"/>
                <a:ea typeface="+mn-ea"/>
              </a:rPr>
              <a:t>トップページ　トピックス</a:t>
            </a:r>
            <a:r>
              <a:rPr kumimoji="1" lang="en-US" altLang="ja-JP" sz="1600" b="1" dirty="0">
                <a:solidFill>
                  <a:schemeClr val="tx1">
                    <a:lumMod val="65000"/>
                    <a:lumOff val="35000"/>
                  </a:schemeClr>
                </a:solidFill>
                <a:latin typeface="+mn-ea"/>
                <a:ea typeface="+mn-ea"/>
              </a:rPr>
              <a:t>PR</a:t>
            </a:r>
            <a:r>
              <a:rPr kumimoji="1" lang="ja-JP" altLang="en-US" sz="1600" b="1" dirty="0">
                <a:solidFill>
                  <a:schemeClr val="tx1">
                    <a:lumMod val="65000"/>
                    <a:lumOff val="35000"/>
                  </a:schemeClr>
                </a:solidFill>
                <a:latin typeface="+mn-ea"/>
                <a:ea typeface="+mn-ea"/>
              </a:rPr>
              <a:t>　</a:t>
            </a:r>
            <a:r>
              <a:rPr kumimoji="1" lang="en-US" altLang="ja-JP" sz="1600" b="1" dirty="0">
                <a:solidFill>
                  <a:srgbClr val="C00000"/>
                </a:solidFill>
                <a:latin typeface="+mn-ea"/>
                <a:ea typeface="+mn-ea"/>
              </a:rPr>
              <a:t>PC</a:t>
            </a:r>
          </a:p>
        </p:txBody>
      </p:sp>
      <p:sp>
        <p:nvSpPr>
          <p:cNvPr id="40" name="テキスト ボックス 39">
            <a:extLst>
              <a:ext uri="{FF2B5EF4-FFF2-40B4-BE49-F238E27FC236}">
                <a16:creationId xmlns:a16="http://schemas.microsoft.com/office/drawing/2014/main" id="{2D17CCC4-E9A1-8BC1-3077-0C513DD74E17}"/>
              </a:ext>
            </a:extLst>
          </p:cNvPr>
          <p:cNvSpPr txBox="1"/>
          <p:nvPr/>
        </p:nvSpPr>
        <p:spPr>
          <a:xfrm>
            <a:off x="802399" y="5361558"/>
            <a:ext cx="3114945" cy="584775"/>
          </a:xfrm>
          <a:prstGeom prst="rect">
            <a:avLst/>
          </a:prstGeom>
          <a:noFill/>
        </p:spPr>
        <p:txBody>
          <a:bodyPr wrap="square" rtlCol="0">
            <a:spAutoFit/>
          </a:bodyPr>
          <a:lstStyle/>
          <a:p>
            <a:pPr algn="ctr"/>
            <a:r>
              <a:rPr kumimoji="1" lang="ja-JP" altLang="en-US" sz="1600" b="1" dirty="0">
                <a:solidFill>
                  <a:schemeClr val="tx1">
                    <a:lumMod val="65000"/>
                    <a:lumOff val="35000"/>
                  </a:schemeClr>
                </a:solidFill>
                <a:latin typeface="+mn-ea"/>
                <a:ea typeface="+mn-ea"/>
              </a:rPr>
              <a:t>ヤフートピックス面を訪れる</a:t>
            </a:r>
            <a:endParaRPr kumimoji="1" lang="en-US" altLang="ja-JP" sz="1600" b="1" dirty="0">
              <a:solidFill>
                <a:schemeClr val="tx1">
                  <a:lumMod val="65000"/>
                  <a:lumOff val="35000"/>
                </a:schemeClr>
              </a:solidFill>
              <a:latin typeface="+mn-ea"/>
              <a:ea typeface="+mn-ea"/>
            </a:endParaRPr>
          </a:p>
          <a:p>
            <a:pPr algn="ctr"/>
            <a:r>
              <a:rPr kumimoji="1" lang="ja-JP" altLang="en-US" sz="1600" b="1" dirty="0">
                <a:solidFill>
                  <a:schemeClr val="tx1">
                    <a:lumMod val="65000"/>
                    <a:lumOff val="35000"/>
                  </a:schemeClr>
                </a:solidFill>
                <a:latin typeface="+mn-ea"/>
                <a:ea typeface="+mn-ea"/>
              </a:rPr>
              <a:t>全てのユーザーにリーチ</a:t>
            </a:r>
            <a:endParaRPr kumimoji="1" lang="en-US" altLang="ja-JP" sz="1600" b="1" dirty="0">
              <a:solidFill>
                <a:schemeClr val="tx1">
                  <a:lumMod val="65000"/>
                  <a:lumOff val="35000"/>
                </a:schemeClr>
              </a:solidFill>
              <a:latin typeface="+mn-ea"/>
              <a:ea typeface="+mn-ea"/>
            </a:endParaRPr>
          </a:p>
        </p:txBody>
      </p:sp>
      <p:pic>
        <p:nvPicPr>
          <p:cNvPr id="4" name="図 3" descr="グラフィカル ユーザー インターフェイス, アプリケーション&#10;&#10;自動的に生成された説明">
            <a:extLst>
              <a:ext uri="{FF2B5EF4-FFF2-40B4-BE49-F238E27FC236}">
                <a16:creationId xmlns:a16="http://schemas.microsoft.com/office/drawing/2014/main" id="{94A81C5F-A838-A2E3-0584-D5CC3F091915}"/>
              </a:ext>
            </a:extLst>
          </p:cNvPr>
          <p:cNvPicPr>
            <a:picLocks noChangeAspect="1"/>
          </p:cNvPicPr>
          <p:nvPr/>
        </p:nvPicPr>
        <p:blipFill>
          <a:blip r:embed="rId3"/>
          <a:stretch>
            <a:fillRect/>
          </a:stretch>
        </p:blipFill>
        <p:spPr>
          <a:xfrm>
            <a:off x="1891773" y="3475640"/>
            <a:ext cx="1788042" cy="1476365"/>
          </a:xfrm>
          <a:prstGeom prst="rect">
            <a:avLst/>
          </a:prstGeom>
          <a:ln w="3175">
            <a:solidFill>
              <a:schemeClr val="bg1">
                <a:lumMod val="65000"/>
              </a:schemeClr>
            </a:solidFill>
          </a:ln>
        </p:spPr>
      </p:pic>
      <p:pic>
        <p:nvPicPr>
          <p:cNvPr id="6" name="図 5"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6812D59E-500E-C8C3-318D-6D53FA76EDBA}"/>
              </a:ext>
            </a:extLst>
          </p:cNvPr>
          <p:cNvPicPr>
            <a:picLocks noChangeAspect="1"/>
          </p:cNvPicPr>
          <p:nvPr/>
        </p:nvPicPr>
        <p:blipFill>
          <a:blip r:embed="rId4"/>
          <a:srcRect b="20871"/>
          <a:stretch/>
        </p:blipFill>
        <p:spPr>
          <a:xfrm>
            <a:off x="3194378" y="2920427"/>
            <a:ext cx="761745" cy="1476365"/>
          </a:xfrm>
          <a:prstGeom prst="rect">
            <a:avLst/>
          </a:prstGeom>
          <a:ln w="3175">
            <a:solidFill>
              <a:schemeClr val="bg1">
                <a:lumMod val="65000"/>
              </a:schemeClr>
            </a:solidFill>
          </a:ln>
        </p:spPr>
      </p:pic>
      <p:grpSp>
        <p:nvGrpSpPr>
          <p:cNvPr id="11" name="グループ化 10">
            <a:extLst>
              <a:ext uri="{FF2B5EF4-FFF2-40B4-BE49-F238E27FC236}">
                <a16:creationId xmlns:a16="http://schemas.microsoft.com/office/drawing/2014/main" id="{B488445C-2EF1-8584-0D55-5DE277D2E957}"/>
              </a:ext>
            </a:extLst>
          </p:cNvPr>
          <p:cNvGrpSpPr/>
          <p:nvPr/>
        </p:nvGrpSpPr>
        <p:grpSpPr>
          <a:xfrm>
            <a:off x="8168480" y="3214862"/>
            <a:ext cx="3510869" cy="2704416"/>
            <a:chOff x="4490258" y="3336708"/>
            <a:chExt cx="3510869" cy="2704416"/>
          </a:xfrm>
        </p:grpSpPr>
        <p:sp>
          <p:nvSpPr>
            <p:cNvPr id="25" name="テキスト ボックス 24">
              <a:extLst>
                <a:ext uri="{FF2B5EF4-FFF2-40B4-BE49-F238E27FC236}">
                  <a16:creationId xmlns:a16="http://schemas.microsoft.com/office/drawing/2014/main" id="{BAF745F8-E172-8221-AE0A-7637EFC4C184}"/>
                </a:ext>
              </a:extLst>
            </p:cNvPr>
            <p:cNvSpPr txBox="1"/>
            <p:nvPr/>
          </p:nvSpPr>
          <p:spPr>
            <a:xfrm>
              <a:off x="4541866" y="4370015"/>
              <a:ext cx="1248301" cy="430887"/>
            </a:xfrm>
            <a:prstGeom prst="rect">
              <a:avLst/>
            </a:prstGeom>
            <a:noFill/>
          </p:spPr>
          <p:txBody>
            <a:bodyPr wrap="square">
              <a:spAutoFit/>
            </a:bodyPr>
            <a:lstStyle/>
            <a:p>
              <a:pPr algn="ctr" eaLnBrk="1" fontAlgn="auto" hangingPunct="1">
                <a:spcBef>
                  <a:spcPts val="0"/>
                </a:spcBef>
                <a:spcAft>
                  <a:spcPts val="0"/>
                </a:spcAft>
              </a:pPr>
              <a:r>
                <a:rPr lang="en-US" altLang="ja-JP" sz="1100">
                  <a:solidFill>
                    <a:srgbClr val="545454"/>
                  </a:solidFill>
                  <a:latin typeface="メイリオ" panose="020B0604030504040204" pitchFamily="50" charset="-128"/>
                  <a:ea typeface="メイリオ" panose="020B0604030504040204" pitchFamily="50" charset="-128"/>
                </a:rPr>
                <a:t>4</a:t>
              </a:r>
              <a:r>
                <a:rPr lang="ja-JP" altLang="en-US" sz="1100">
                  <a:solidFill>
                    <a:srgbClr val="545454"/>
                  </a:solidFill>
                  <a:latin typeface="メイリオ" panose="020B0604030504040204" pitchFamily="50" charset="-128"/>
                  <a:ea typeface="メイリオ" panose="020B0604030504040204" pitchFamily="50" charset="-128"/>
                </a:rPr>
                <a:t>回目の</a:t>
              </a:r>
              <a:endParaRPr lang="en-US" altLang="ja-JP" sz="110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ja-JP" altLang="en-US" sz="1100">
                  <a:solidFill>
                    <a:srgbClr val="545454"/>
                  </a:solidFill>
                  <a:latin typeface="メイリオ" panose="020B0604030504040204" pitchFamily="50" charset="-128"/>
                  <a:ea typeface="メイリオ" panose="020B0604030504040204" pitchFamily="50" charset="-128"/>
                </a:rPr>
                <a:t>訪問時まで表示</a:t>
              </a:r>
              <a:endParaRPr lang="en-US" altLang="ja-JP" sz="1100">
                <a:solidFill>
                  <a:srgbClr val="545454"/>
                </a:solidFill>
                <a:latin typeface="メイリオ" panose="020B0604030504040204" pitchFamily="50" charset="-128"/>
                <a:ea typeface="メイリオ" panose="020B0604030504040204" pitchFamily="50" charset="-128"/>
              </a:endParaRPr>
            </a:p>
          </p:txBody>
        </p:sp>
        <p:sp>
          <p:nvSpPr>
            <p:cNvPr id="41" name="テキスト ボックス 40">
              <a:extLst>
                <a:ext uri="{FF2B5EF4-FFF2-40B4-BE49-F238E27FC236}">
                  <a16:creationId xmlns:a16="http://schemas.microsoft.com/office/drawing/2014/main" id="{8DD2596C-F8F6-2D63-76EB-37D0EA251D98}"/>
                </a:ext>
              </a:extLst>
            </p:cNvPr>
            <p:cNvSpPr txBox="1"/>
            <p:nvPr/>
          </p:nvSpPr>
          <p:spPr>
            <a:xfrm>
              <a:off x="4490258" y="5456349"/>
              <a:ext cx="3510869" cy="584775"/>
            </a:xfrm>
            <a:prstGeom prst="rect">
              <a:avLst/>
            </a:prstGeom>
            <a:noFill/>
          </p:spPr>
          <p:txBody>
            <a:bodyPr wrap="square" rtlCol="0">
              <a:spAutoFit/>
            </a:bodyPr>
            <a:lstStyle/>
            <a:p>
              <a:pPr algn="ctr"/>
              <a:r>
                <a:rPr lang="ja-JP" altLang="en-US" sz="1600" b="1" dirty="0">
                  <a:solidFill>
                    <a:schemeClr val="tx1">
                      <a:lumMod val="65000"/>
                      <a:lumOff val="35000"/>
                    </a:schemeClr>
                  </a:solidFill>
                  <a:latin typeface="+mn-ea"/>
                  <a:ea typeface="+mn-ea"/>
                </a:rPr>
                <a:t>例：旅行</a:t>
              </a:r>
              <a:r>
                <a:rPr lang="ja-JP" altLang="en-US" sz="1600" b="1" dirty="0">
                  <a:solidFill>
                    <a:schemeClr val="tx1">
                      <a:lumMod val="65000"/>
                      <a:lumOff val="35000"/>
                    </a:schemeClr>
                  </a:solidFill>
                  <a:latin typeface="+mn-ea"/>
                </a:rPr>
                <a:t>、</a:t>
              </a:r>
              <a:r>
                <a:rPr lang="ja-JP" altLang="en-US" sz="1600" b="1" dirty="0">
                  <a:solidFill>
                    <a:schemeClr val="tx1">
                      <a:lumMod val="65000"/>
                      <a:lumOff val="35000"/>
                    </a:schemeClr>
                  </a:solidFill>
                  <a:latin typeface="+mn-ea"/>
                  <a:ea typeface="+mn-ea"/>
                </a:rPr>
                <a:t>金融や</a:t>
              </a:r>
              <a:endParaRPr lang="en-US" altLang="ja-JP" sz="1600" b="1" dirty="0">
                <a:solidFill>
                  <a:schemeClr val="tx1">
                    <a:lumMod val="65000"/>
                    <a:lumOff val="35000"/>
                  </a:schemeClr>
                </a:solidFill>
                <a:latin typeface="+mn-ea"/>
                <a:ea typeface="+mn-ea"/>
              </a:endParaRPr>
            </a:p>
            <a:p>
              <a:pPr algn="ctr"/>
              <a:r>
                <a:rPr lang="ja-JP" altLang="en-US" sz="1600" b="1" dirty="0">
                  <a:solidFill>
                    <a:schemeClr val="tx1">
                      <a:lumMod val="65000"/>
                      <a:lumOff val="35000"/>
                    </a:schemeClr>
                  </a:solidFill>
                  <a:latin typeface="+mn-ea"/>
                  <a:ea typeface="+mn-ea"/>
                </a:rPr>
                <a:t>ビジネス層向けの訴求</a:t>
              </a:r>
              <a:endParaRPr lang="en-US" altLang="ja-JP" sz="1600" b="1" dirty="0">
                <a:solidFill>
                  <a:schemeClr val="tx1">
                    <a:lumMod val="65000"/>
                    <a:lumOff val="35000"/>
                  </a:schemeClr>
                </a:solidFill>
                <a:latin typeface="+mn-ea"/>
                <a:ea typeface="+mn-ea"/>
              </a:endParaRPr>
            </a:p>
          </p:txBody>
        </p:sp>
        <p:pic>
          <p:nvPicPr>
            <p:cNvPr id="8" name="図 7" descr="グラフィカル ユーザー インターフェイス, アプリケーション&#10;&#10;自動的に生成された説明">
              <a:extLst>
                <a:ext uri="{FF2B5EF4-FFF2-40B4-BE49-F238E27FC236}">
                  <a16:creationId xmlns:a16="http://schemas.microsoft.com/office/drawing/2014/main" id="{B83994DA-0E1A-B035-D1E2-6B511C265E61}"/>
                </a:ext>
              </a:extLst>
            </p:cNvPr>
            <p:cNvPicPr>
              <a:picLocks noChangeAspect="1"/>
            </p:cNvPicPr>
            <p:nvPr/>
          </p:nvPicPr>
          <p:blipFill>
            <a:blip r:embed="rId3"/>
            <a:stretch>
              <a:fillRect/>
            </a:stretch>
          </p:blipFill>
          <p:spPr>
            <a:xfrm>
              <a:off x="5956886" y="3336708"/>
              <a:ext cx="1883172" cy="1554913"/>
            </a:xfrm>
            <a:prstGeom prst="rect">
              <a:avLst/>
            </a:prstGeom>
            <a:ln w="3175">
              <a:solidFill>
                <a:schemeClr val="bg1">
                  <a:lumMod val="65000"/>
                </a:schemeClr>
              </a:solidFill>
            </a:ln>
          </p:spPr>
        </p:pic>
      </p:grpSp>
      <p:grpSp>
        <p:nvGrpSpPr>
          <p:cNvPr id="12" name="グループ化 11">
            <a:extLst>
              <a:ext uri="{FF2B5EF4-FFF2-40B4-BE49-F238E27FC236}">
                <a16:creationId xmlns:a16="http://schemas.microsoft.com/office/drawing/2014/main" id="{D2F51A00-3A86-99BC-E129-821DB0A97411}"/>
              </a:ext>
            </a:extLst>
          </p:cNvPr>
          <p:cNvGrpSpPr/>
          <p:nvPr/>
        </p:nvGrpSpPr>
        <p:grpSpPr>
          <a:xfrm>
            <a:off x="4357445" y="2306283"/>
            <a:ext cx="3511482" cy="3640051"/>
            <a:chOff x="8008662" y="2383760"/>
            <a:chExt cx="3511482" cy="3640051"/>
          </a:xfrm>
        </p:grpSpPr>
        <p:sp>
          <p:nvSpPr>
            <p:cNvPr id="19" name="テキスト ボックス 18">
              <a:extLst>
                <a:ext uri="{FF2B5EF4-FFF2-40B4-BE49-F238E27FC236}">
                  <a16:creationId xmlns:a16="http://schemas.microsoft.com/office/drawing/2014/main" id="{2C268284-E31B-B4C5-B430-11A8F00C1931}"/>
                </a:ext>
              </a:extLst>
            </p:cNvPr>
            <p:cNvSpPr txBox="1"/>
            <p:nvPr/>
          </p:nvSpPr>
          <p:spPr>
            <a:xfrm>
              <a:off x="8008662" y="2383760"/>
              <a:ext cx="3503934" cy="338554"/>
            </a:xfrm>
            <a:prstGeom prst="rect">
              <a:avLst/>
            </a:prstGeom>
            <a:noFill/>
          </p:spPr>
          <p:txBody>
            <a:bodyPr wrap="square" rtlCol="0">
              <a:spAutoFit/>
            </a:bodyPr>
            <a:lstStyle/>
            <a:p>
              <a:pPr algn="ctr"/>
              <a:r>
                <a:rPr kumimoji="1" lang="ja-JP" altLang="en-US" sz="1600" b="1" dirty="0">
                  <a:solidFill>
                    <a:schemeClr val="tx1">
                      <a:lumMod val="65000"/>
                      <a:lumOff val="35000"/>
                    </a:schemeClr>
                  </a:solidFill>
                  <a:latin typeface="+mn-ea"/>
                  <a:ea typeface="+mn-ea"/>
                </a:rPr>
                <a:t>トップページ　トピックス</a:t>
              </a:r>
              <a:r>
                <a:rPr kumimoji="1" lang="en-US" altLang="ja-JP" sz="1600" b="1" dirty="0">
                  <a:solidFill>
                    <a:schemeClr val="tx1">
                      <a:lumMod val="65000"/>
                      <a:lumOff val="35000"/>
                    </a:schemeClr>
                  </a:solidFill>
                  <a:latin typeface="+mn-ea"/>
                  <a:ea typeface="+mn-ea"/>
                </a:rPr>
                <a:t>PR</a:t>
              </a:r>
              <a:r>
                <a:rPr kumimoji="1" lang="ja-JP" altLang="en-US" sz="1600" b="1" dirty="0">
                  <a:solidFill>
                    <a:schemeClr val="tx1">
                      <a:lumMod val="65000"/>
                      <a:lumOff val="35000"/>
                    </a:schemeClr>
                  </a:solidFill>
                  <a:latin typeface="+mn-ea"/>
                  <a:ea typeface="+mn-ea"/>
                </a:rPr>
                <a:t>　</a:t>
              </a:r>
              <a:r>
                <a:rPr kumimoji="1" lang="en-US" altLang="ja-JP" sz="1600" b="1" dirty="0">
                  <a:solidFill>
                    <a:srgbClr val="C00000"/>
                  </a:solidFill>
                  <a:latin typeface="+mn-ea"/>
                  <a:ea typeface="+mn-ea"/>
                </a:rPr>
                <a:t>SP</a:t>
              </a:r>
            </a:p>
          </p:txBody>
        </p:sp>
        <p:sp>
          <p:nvSpPr>
            <p:cNvPr id="27" name="テキスト ボックス 26">
              <a:extLst>
                <a:ext uri="{FF2B5EF4-FFF2-40B4-BE49-F238E27FC236}">
                  <a16:creationId xmlns:a16="http://schemas.microsoft.com/office/drawing/2014/main" id="{1DC32C12-64CB-B224-6557-6E7E66A1DC91}"/>
                </a:ext>
              </a:extLst>
            </p:cNvPr>
            <p:cNvSpPr txBox="1"/>
            <p:nvPr/>
          </p:nvSpPr>
          <p:spPr>
            <a:xfrm>
              <a:off x="8509982" y="3525812"/>
              <a:ext cx="1304674" cy="646331"/>
            </a:xfrm>
            <a:prstGeom prst="rect">
              <a:avLst/>
            </a:prstGeom>
            <a:noFill/>
          </p:spPr>
          <p:txBody>
            <a:bodyPr wrap="square">
              <a:spAutoFit/>
            </a:bodyPr>
            <a:lstStyle/>
            <a:p>
              <a:pPr algn="ctr" eaLnBrk="1" fontAlgn="auto" hangingPunct="1">
                <a:spcBef>
                  <a:spcPts val="0"/>
                </a:spcBef>
                <a:spcAft>
                  <a:spcPts val="0"/>
                </a:spcAft>
              </a:pPr>
              <a:r>
                <a:rPr lang="ja-JP" altLang="en-US" sz="1100" dirty="0">
                  <a:solidFill>
                    <a:srgbClr val="545454"/>
                  </a:solidFill>
                  <a:latin typeface="メイリオ" panose="020B0604030504040204" pitchFamily="50" charset="-128"/>
                  <a:ea typeface="メイリオ" panose="020B0604030504040204" pitchFamily="50" charset="-128"/>
                </a:rPr>
                <a:t>初回訪問時に</a:t>
              </a:r>
              <a:endParaRPr lang="en-US" altLang="ja-JP" sz="1100" dirty="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en-US" altLang="ja-JP" sz="1100" dirty="0">
                  <a:solidFill>
                    <a:srgbClr val="545454"/>
                  </a:solidFill>
                  <a:latin typeface="メイリオ" panose="020B0604030504040204" pitchFamily="50" charset="-128"/>
                  <a:ea typeface="メイリオ" panose="020B0604030504040204" pitchFamily="50" charset="-128"/>
                </a:rPr>
                <a:t>1</a:t>
              </a:r>
              <a:r>
                <a:rPr lang="ja-JP" altLang="en-US" sz="1100" dirty="0">
                  <a:solidFill>
                    <a:srgbClr val="545454"/>
                  </a:solidFill>
                  <a:latin typeface="メイリオ" panose="020B0604030504040204" pitchFamily="50" charset="-128"/>
                  <a:ea typeface="メイリオ" panose="020B0604030504040204" pitchFamily="50" charset="-128"/>
                </a:rPr>
                <a:t>回表示</a:t>
              </a:r>
              <a:endParaRPr lang="en-US" altLang="ja-JP" sz="1100" dirty="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ja-JP" altLang="en-US" sz="300" dirty="0">
                  <a:solidFill>
                    <a:srgbClr val="545454"/>
                  </a:solidFill>
                  <a:latin typeface="メイリオ" panose="020B0604030504040204" pitchFamily="50" charset="-128"/>
                  <a:ea typeface="メイリオ" panose="020B0604030504040204" pitchFamily="50" charset="-128"/>
                </a:rPr>
                <a:t>　</a:t>
              </a:r>
              <a:endParaRPr lang="en-US" altLang="ja-JP" sz="300" dirty="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ja-JP" altLang="en-US" sz="1100" dirty="0">
                  <a:solidFill>
                    <a:srgbClr val="545454"/>
                  </a:solidFill>
                  <a:latin typeface="メイリオ" panose="020B0604030504040204" pitchFamily="50" charset="-128"/>
                  <a:ea typeface="メイリオ" panose="020B0604030504040204" pitchFamily="50" charset="-128"/>
                </a:rPr>
                <a:t>または</a:t>
              </a:r>
              <a:endParaRPr lang="en-US" altLang="ja-JP" sz="1100" dirty="0">
                <a:solidFill>
                  <a:srgbClr val="545454"/>
                </a:solidFill>
                <a:latin typeface="メイリオ" panose="020B0604030504040204" pitchFamily="50" charset="-128"/>
                <a:ea typeface="メイリオ" panose="020B0604030504040204" pitchFamily="50" charset="-128"/>
              </a:endParaRPr>
            </a:p>
          </p:txBody>
        </p:sp>
        <p:sp>
          <p:nvSpPr>
            <p:cNvPr id="29" name="テキスト ボックス 28">
              <a:extLst>
                <a:ext uri="{FF2B5EF4-FFF2-40B4-BE49-F238E27FC236}">
                  <a16:creationId xmlns:a16="http://schemas.microsoft.com/office/drawing/2014/main" id="{9010E698-5580-1117-F4A8-706A021B0CD3}"/>
                </a:ext>
              </a:extLst>
            </p:cNvPr>
            <p:cNvSpPr txBox="1"/>
            <p:nvPr/>
          </p:nvSpPr>
          <p:spPr>
            <a:xfrm>
              <a:off x="8556288" y="4910826"/>
              <a:ext cx="1248301" cy="430887"/>
            </a:xfrm>
            <a:prstGeom prst="rect">
              <a:avLst/>
            </a:prstGeom>
            <a:noFill/>
          </p:spPr>
          <p:txBody>
            <a:bodyPr wrap="square">
              <a:spAutoFit/>
            </a:bodyPr>
            <a:lstStyle/>
            <a:p>
              <a:pPr algn="ctr" eaLnBrk="1" fontAlgn="auto" hangingPunct="1">
                <a:spcBef>
                  <a:spcPts val="0"/>
                </a:spcBef>
                <a:spcAft>
                  <a:spcPts val="0"/>
                </a:spcAft>
              </a:pPr>
              <a:r>
                <a:rPr lang="en-US" altLang="ja-JP" sz="1100" dirty="0">
                  <a:solidFill>
                    <a:srgbClr val="545454"/>
                  </a:solidFill>
                  <a:latin typeface="メイリオ" panose="020B0604030504040204" pitchFamily="50" charset="-128"/>
                  <a:ea typeface="メイリオ" panose="020B0604030504040204" pitchFamily="50" charset="-128"/>
                </a:rPr>
                <a:t>4</a:t>
              </a:r>
              <a:r>
                <a:rPr lang="ja-JP" altLang="en-US" sz="1100" dirty="0">
                  <a:solidFill>
                    <a:srgbClr val="545454"/>
                  </a:solidFill>
                  <a:latin typeface="メイリオ" panose="020B0604030504040204" pitchFamily="50" charset="-128"/>
                  <a:ea typeface="メイリオ" panose="020B0604030504040204" pitchFamily="50" charset="-128"/>
                </a:rPr>
                <a:t>回目の</a:t>
              </a:r>
              <a:endParaRPr lang="en-US" altLang="ja-JP" sz="1100" dirty="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ja-JP" altLang="en-US" sz="1100" dirty="0">
                  <a:solidFill>
                    <a:srgbClr val="545454"/>
                  </a:solidFill>
                  <a:latin typeface="メイリオ" panose="020B0604030504040204" pitchFamily="50" charset="-128"/>
                  <a:ea typeface="メイリオ" panose="020B0604030504040204" pitchFamily="50" charset="-128"/>
                </a:rPr>
                <a:t>訪問時まで表示</a:t>
              </a:r>
              <a:endParaRPr lang="en-US" altLang="ja-JP" sz="1100" dirty="0">
                <a:solidFill>
                  <a:srgbClr val="545454"/>
                </a:solidFill>
                <a:latin typeface="メイリオ" panose="020B0604030504040204" pitchFamily="50" charset="-128"/>
                <a:ea typeface="メイリオ" panose="020B0604030504040204" pitchFamily="50" charset="-128"/>
              </a:endParaRPr>
            </a:p>
          </p:txBody>
        </p:sp>
        <p:sp>
          <p:nvSpPr>
            <p:cNvPr id="42" name="テキスト ボックス 41">
              <a:extLst>
                <a:ext uri="{FF2B5EF4-FFF2-40B4-BE49-F238E27FC236}">
                  <a16:creationId xmlns:a16="http://schemas.microsoft.com/office/drawing/2014/main" id="{AED7859B-D3DB-1AA8-0F90-A2A65C90D6B5}"/>
                </a:ext>
              </a:extLst>
            </p:cNvPr>
            <p:cNvSpPr txBox="1"/>
            <p:nvPr/>
          </p:nvSpPr>
          <p:spPr>
            <a:xfrm>
              <a:off x="8210704" y="5439036"/>
              <a:ext cx="3309440" cy="584775"/>
            </a:xfrm>
            <a:prstGeom prst="rect">
              <a:avLst/>
            </a:prstGeom>
            <a:noFill/>
          </p:spPr>
          <p:txBody>
            <a:bodyPr wrap="square" rtlCol="0">
              <a:spAutoFit/>
            </a:bodyPr>
            <a:lstStyle/>
            <a:p>
              <a:pPr algn="ctr"/>
              <a:r>
                <a:rPr lang="ja-JP" altLang="en-US" sz="1600" b="1" dirty="0">
                  <a:solidFill>
                    <a:schemeClr val="tx1">
                      <a:lumMod val="65000"/>
                      <a:lumOff val="35000"/>
                    </a:schemeClr>
                  </a:solidFill>
                  <a:latin typeface="+mn-ea"/>
                  <a:ea typeface="+mn-ea"/>
                </a:rPr>
                <a:t>例：アプリや</a:t>
              </a:r>
              <a:endParaRPr lang="en-US" altLang="ja-JP" sz="1600" b="1" dirty="0">
                <a:solidFill>
                  <a:schemeClr val="tx1">
                    <a:lumMod val="65000"/>
                    <a:lumOff val="35000"/>
                  </a:schemeClr>
                </a:solidFill>
                <a:latin typeface="+mn-ea"/>
                <a:ea typeface="+mn-ea"/>
              </a:endParaRPr>
            </a:p>
            <a:p>
              <a:pPr algn="ctr"/>
              <a:r>
                <a:rPr lang="ja-JP" altLang="en-US" sz="1600" b="1" dirty="0">
                  <a:solidFill>
                    <a:schemeClr val="tx1">
                      <a:lumMod val="65000"/>
                      <a:lumOff val="35000"/>
                    </a:schemeClr>
                  </a:solidFill>
                  <a:latin typeface="+mn-ea"/>
                  <a:ea typeface="+mn-ea"/>
                </a:rPr>
                <a:t>スマホサービスの訴求</a:t>
              </a:r>
              <a:endParaRPr lang="en-US" altLang="ja-JP" sz="1600" b="1" dirty="0">
                <a:solidFill>
                  <a:schemeClr val="tx1">
                    <a:lumMod val="65000"/>
                    <a:lumOff val="35000"/>
                  </a:schemeClr>
                </a:solidFill>
                <a:latin typeface="+mn-ea"/>
                <a:ea typeface="+mn-ea"/>
              </a:endParaRPr>
            </a:p>
          </p:txBody>
        </p:sp>
        <p:pic>
          <p:nvPicPr>
            <p:cNvPr id="13" name="図 12"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836CA54F-179E-58D2-3237-4B046B92EF4A}"/>
                </a:ext>
              </a:extLst>
            </p:cNvPr>
            <p:cNvPicPr>
              <a:picLocks noChangeAspect="1"/>
            </p:cNvPicPr>
            <p:nvPr/>
          </p:nvPicPr>
          <p:blipFill>
            <a:blip r:embed="rId4"/>
            <a:srcRect b="20871"/>
            <a:stretch/>
          </p:blipFill>
          <p:spPr>
            <a:xfrm>
              <a:off x="10079040" y="3136535"/>
              <a:ext cx="925798" cy="1794322"/>
            </a:xfrm>
            <a:prstGeom prst="rect">
              <a:avLst/>
            </a:prstGeom>
            <a:ln w="3175">
              <a:solidFill>
                <a:schemeClr val="bg1">
                  <a:lumMod val="65000"/>
                </a:schemeClr>
              </a:solidFill>
            </a:ln>
          </p:spPr>
        </p:pic>
      </p:grpSp>
      <p:pic>
        <p:nvPicPr>
          <p:cNvPr id="53" name="図 52">
            <a:extLst>
              <a:ext uri="{FF2B5EF4-FFF2-40B4-BE49-F238E27FC236}">
                <a16:creationId xmlns:a16="http://schemas.microsoft.com/office/drawing/2014/main" id="{5745E88C-870A-E7E8-7A73-3F9AAA70F276}"/>
              </a:ext>
            </a:extLst>
          </p:cNvPr>
          <p:cNvPicPr>
            <a:picLocks noChangeAspect="1"/>
          </p:cNvPicPr>
          <p:nvPr/>
        </p:nvPicPr>
        <p:blipFill>
          <a:blip r:embed="rId5"/>
          <a:stretch>
            <a:fillRect/>
          </a:stretch>
        </p:blipFill>
        <p:spPr>
          <a:xfrm>
            <a:off x="8334161" y="3354195"/>
            <a:ext cx="1036563" cy="821509"/>
          </a:xfrm>
          <a:prstGeom prst="rect">
            <a:avLst/>
          </a:prstGeom>
        </p:spPr>
      </p:pic>
      <p:pic>
        <p:nvPicPr>
          <p:cNvPr id="57" name="図 56">
            <a:extLst>
              <a:ext uri="{FF2B5EF4-FFF2-40B4-BE49-F238E27FC236}">
                <a16:creationId xmlns:a16="http://schemas.microsoft.com/office/drawing/2014/main" id="{3D0D124E-A5D3-20B7-4D45-A241A36F1581}"/>
              </a:ext>
            </a:extLst>
          </p:cNvPr>
          <p:cNvPicPr>
            <a:picLocks noChangeAspect="1"/>
          </p:cNvPicPr>
          <p:nvPr/>
        </p:nvPicPr>
        <p:blipFill>
          <a:blip r:embed="rId6"/>
          <a:stretch>
            <a:fillRect/>
          </a:stretch>
        </p:blipFill>
        <p:spPr>
          <a:xfrm>
            <a:off x="755949" y="3622189"/>
            <a:ext cx="986402" cy="735887"/>
          </a:xfrm>
          <a:prstGeom prst="rect">
            <a:avLst/>
          </a:prstGeom>
        </p:spPr>
      </p:pic>
      <p:pic>
        <p:nvPicPr>
          <p:cNvPr id="58" name="図 57" descr="アイコン&#10;&#10;中程度の精度で自動的に生成された説明">
            <a:extLst>
              <a:ext uri="{FF2B5EF4-FFF2-40B4-BE49-F238E27FC236}">
                <a16:creationId xmlns:a16="http://schemas.microsoft.com/office/drawing/2014/main" id="{E47D34D7-2A0A-2F30-9B30-837E03723AC4}"/>
              </a:ext>
            </a:extLst>
          </p:cNvPr>
          <p:cNvPicPr>
            <a:picLocks noChangeAspect="1"/>
          </p:cNvPicPr>
          <p:nvPr/>
        </p:nvPicPr>
        <p:blipFill>
          <a:blip r:embed="rId7"/>
          <a:srcRect b="7168"/>
          <a:stretch/>
        </p:blipFill>
        <p:spPr>
          <a:xfrm>
            <a:off x="5219512" y="2743684"/>
            <a:ext cx="510670" cy="731956"/>
          </a:xfrm>
          <a:prstGeom prst="rect">
            <a:avLst/>
          </a:prstGeom>
        </p:spPr>
      </p:pic>
      <p:pic>
        <p:nvPicPr>
          <p:cNvPr id="69" name="図 68">
            <a:extLst>
              <a:ext uri="{FF2B5EF4-FFF2-40B4-BE49-F238E27FC236}">
                <a16:creationId xmlns:a16="http://schemas.microsoft.com/office/drawing/2014/main" id="{F612E9E7-F678-DCBF-FCB7-16DEEBAB73C9}"/>
              </a:ext>
            </a:extLst>
          </p:cNvPr>
          <p:cNvPicPr>
            <a:picLocks noChangeAspect="1"/>
          </p:cNvPicPr>
          <p:nvPr/>
        </p:nvPicPr>
        <p:blipFill>
          <a:blip r:embed="rId8"/>
          <a:stretch>
            <a:fillRect/>
          </a:stretch>
        </p:blipFill>
        <p:spPr>
          <a:xfrm>
            <a:off x="5080365" y="4068823"/>
            <a:ext cx="919205" cy="730494"/>
          </a:xfrm>
          <a:prstGeom prst="rect">
            <a:avLst/>
          </a:prstGeom>
        </p:spPr>
      </p:pic>
      <p:sp>
        <p:nvSpPr>
          <p:cNvPr id="14" name="角丸四角形 25">
            <a:extLst>
              <a:ext uri="{FF2B5EF4-FFF2-40B4-BE49-F238E27FC236}">
                <a16:creationId xmlns:a16="http://schemas.microsoft.com/office/drawing/2014/main" id="{F00BCD13-0CEB-8D09-2920-2BD79F8BF9B1}"/>
              </a:ext>
            </a:extLst>
          </p:cNvPr>
          <p:cNvSpPr/>
          <p:nvPr/>
        </p:nvSpPr>
        <p:spPr>
          <a:xfrm>
            <a:off x="621316" y="1656981"/>
            <a:ext cx="3477109" cy="364798"/>
          </a:xfrm>
          <a:prstGeom prst="roundRect">
            <a:avLst>
              <a:gd name="adj" fmla="val 50000"/>
            </a:avLst>
          </a:prstGeom>
          <a:no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gn="ctr">
              <a:lnSpc>
                <a:spcPct val="120000"/>
              </a:lnSpc>
            </a:pPr>
            <a:r>
              <a:rPr kumimoji="1" lang="ja-JP" altLang="en-US" sz="1600" b="1" dirty="0">
                <a:solidFill>
                  <a:schemeClr val="accent1"/>
                </a:solidFill>
                <a:latin typeface="Meiryo" panose="020B0604030504040204" pitchFamily="34" charset="-128"/>
                <a:ea typeface="Meiryo" panose="020B0604030504040204" pitchFamily="34" charset="-128"/>
              </a:rPr>
              <a:t>リーチ最大化したい場合</a:t>
            </a:r>
          </a:p>
        </p:txBody>
      </p:sp>
      <p:sp>
        <p:nvSpPr>
          <p:cNvPr id="21" name="角丸四角形 25">
            <a:extLst>
              <a:ext uri="{FF2B5EF4-FFF2-40B4-BE49-F238E27FC236}">
                <a16:creationId xmlns:a16="http://schemas.microsoft.com/office/drawing/2014/main" id="{16E55831-2ECD-EB16-119F-4B06EE0FC111}"/>
              </a:ext>
            </a:extLst>
          </p:cNvPr>
          <p:cNvSpPr/>
          <p:nvPr/>
        </p:nvSpPr>
        <p:spPr>
          <a:xfrm>
            <a:off x="4357445" y="1659551"/>
            <a:ext cx="3477109" cy="364798"/>
          </a:xfrm>
          <a:prstGeom prst="roundRect">
            <a:avLst>
              <a:gd name="adj" fmla="val 50000"/>
            </a:avLst>
          </a:prstGeom>
          <a:no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gn="ctr">
              <a:lnSpc>
                <a:spcPct val="120000"/>
              </a:lnSpc>
            </a:pPr>
            <a:r>
              <a:rPr kumimoji="1" lang="ja-JP" altLang="en-US" sz="1600" b="1" dirty="0">
                <a:solidFill>
                  <a:schemeClr val="accent1"/>
                </a:solidFill>
                <a:latin typeface="Meiryo" panose="020B0604030504040204" pitchFamily="34" charset="-128"/>
                <a:ea typeface="Meiryo" panose="020B0604030504040204" pitchFamily="34" charset="-128"/>
              </a:rPr>
              <a:t>展開デバイスが明確な場合</a:t>
            </a:r>
          </a:p>
        </p:txBody>
      </p:sp>
      <p:sp>
        <p:nvSpPr>
          <p:cNvPr id="23" name="角丸四角形 25">
            <a:extLst>
              <a:ext uri="{FF2B5EF4-FFF2-40B4-BE49-F238E27FC236}">
                <a16:creationId xmlns:a16="http://schemas.microsoft.com/office/drawing/2014/main" id="{60E07D3E-A93D-8EA2-0B36-102AABD6C24C}"/>
              </a:ext>
            </a:extLst>
          </p:cNvPr>
          <p:cNvSpPr/>
          <p:nvPr/>
        </p:nvSpPr>
        <p:spPr>
          <a:xfrm>
            <a:off x="8113287" y="1659551"/>
            <a:ext cx="3477109" cy="364798"/>
          </a:xfrm>
          <a:prstGeom prst="roundRect">
            <a:avLst>
              <a:gd name="adj" fmla="val 50000"/>
            </a:avLst>
          </a:prstGeom>
          <a:no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gn="ctr">
              <a:lnSpc>
                <a:spcPct val="120000"/>
              </a:lnSpc>
            </a:pPr>
            <a:r>
              <a:rPr kumimoji="1" lang="ja-JP" altLang="en-US" sz="1600" b="1" dirty="0">
                <a:solidFill>
                  <a:schemeClr val="accent1"/>
                </a:solidFill>
                <a:latin typeface="Meiryo" panose="020B0604030504040204" pitchFamily="34" charset="-128"/>
                <a:ea typeface="Meiryo" panose="020B0604030504040204" pitchFamily="34" charset="-128"/>
              </a:rPr>
              <a:t>特定層へリーチしたい場合</a:t>
            </a:r>
          </a:p>
        </p:txBody>
      </p:sp>
    </p:spTree>
    <p:extLst>
      <p:ext uri="{BB962C8B-B14F-4D97-AF65-F5344CB8AC3E}">
        <p14:creationId xmlns:p14="http://schemas.microsoft.com/office/powerpoint/2010/main" val="1744091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65CC5F-399F-CA37-0968-6C055CA441CB}"/>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337DBAA6-0A4E-501E-6B7F-5C25E9F71DBC}"/>
              </a:ext>
            </a:extLst>
          </p:cNvPr>
          <p:cNvSpPr>
            <a:spLocks noGrp="1"/>
          </p:cNvSpPr>
          <p:nvPr>
            <p:ph type="ctrTitle"/>
          </p:nvPr>
        </p:nvSpPr>
        <p:spPr/>
        <p:txBody>
          <a:bodyPr/>
          <a:lstStyle/>
          <a:p>
            <a:r>
              <a:rPr kumimoji="1" lang="en-US" altLang="ja-JP" sz="2400" dirty="0"/>
              <a:t>Yahoo! JAPAN</a:t>
            </a:r>
            <a:r>
              <a:rPr kumimoji="1" lang="ja-JP" altLang="en-US" sz="2400" dirty="0"/>
              <a:t>トップページ　トピックス</a:t>
            </a:r>
            <a:r>
              <a:rPr kumimoji="1" lang="en-US" altLang="ja-JP" sz="2400" dirty="0"/>
              <a:t>PR</a:t>
            </a:r>
            <a:r>
              <a:rPr kumimoji="1" lang="ja-JP" altLang="en-US" sz="2400" dirty="0"/>
              <a:t>　</a:t>
            </a:r>
            <a:r>
              <a:rPr kumimoji="1" lang="en-US" altLang="ja-JP" sz="2400" dirty="0"/>
              <a:t>MD</a:t>
            </a:r>
            <a:r>
              <a:rPr kumimoji="1" lang="ja-JP" altLang="en-US" sz="2400" dirty="0"/>
              <a:t>（</a:t>
            </a:r>
            <a:r>
              <a:rPr kumimoji="1" lang="en-US" altLang="ja-JP" sz="2400" dirty="0"/>
              <a:t>FQ1)</a:t>
            </a:r>
            <a:r>
              <a:rPr kumimoji="1" lang="ja-JP" altLang="en-US" sz="2400" dirty="0"/>
              <a:t>　月～金</a:t>
            </a:r>
          </a:p>
        </p:txBody>
      </p:sp>
      <p:sp>
        <p:nvSpPr>
          <p:cNvPr id="20" name="片側の 2 つの角を丸めた四角形 26">
            <a:extLst>
              <a:ext uri="{FF2B5EF4-FFF2-40B4-BE49-F238E27FC236}">
                <a16:creationId xmlns:a16="http://schemas.microsoft.com/office/drawing/2014/main" id="{86460D96-2ACC-34DB-B3EA-10A93FA28299}"/>
              </a:ext>
            </a:extLst>
          </p:cNvPr>
          <p:cNvSpPr/>
          <p:nvPr/>
        </p:nvSpPr>
        <p:spPr>
          <a:xfrm>
            <a:off x="755414" y="1208880"/>
            <a:ext cx="2321273" cy="601299"/>
          </a:xfrm>
          <a:prstGeom prst="round2SameRect">
            <a:avLst>
              <a:gd name="adj1" fmla="val 0"/>
              <a:gd name="adj2" fmla="val 0"/>
            </a:avLst>
          </a:prstGeom>
          <a:solidFill>
            <a:srgbClr val="00003E"/>
          </a:solidFill>
          <a:ln w="25400" cap="flat" cmpd="sng" algn="ctr">
            <a:solidFill>
              <a:srgbClr val="002060"/>
            </a:solid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kern="0" dirty="0">
                <a:solidFill>
                  <a:srgbClr val="F5F5F5"/>
                </a:solidFill>
                <a:latin typeface="メイリオ" panose="020B0604030504040204" pitchFamily="50" charset="-128"/>
                <a:ea typeface="メイリオ" panose="020B0604030504040204" pitchFamily="50" charset="-128"/>
              </a:rPr>
              <a:t>　　　 マルチデバイス</a:t>
            </a:r>
            <a:endParaRPr kumimoji="0" lang="en-US" altLang="ja-JP" sz="1600" b="1" i="0" u="none" strike="noStrike" kern="0" cap="none" spc="0" normalizeH="0" baseline="0" noProof="0" dirty="0">
              <a:ln>
                <a:noFill/>
              </a:ln>
              <a:solidFill>
                <a:srgbClr val="F5F5F5"/>
              </a:solidFill>
              <a:effectLst/>
              <a:uLnTx/>
              <a:uFillTx/>
              <a:latin typeface="メイリオ" panose="020B0604030504040204" pitchFamily="50" charset="-128"/>
              <a:ea typeface="メイリオ" panose="020B0604030504040204" pitchFamily="50" charset="-128"/>
            </a:endParaRPr>
          </a:p>
        </p:txBody>
      </p:sp>
      <p:sp>
        <p:nvSpPr>
          <p:cNvPr id="27" name="テキスト ボックス 26">
            <a:extLst>
              <a:ext uri="{FF2B5EF4-FFF2-40B4-BE49-F238E27FC236}">
                <a16:creationId xmlns:a16="http://schemas.microsoft.com/office/drawing/2014/main" id="{E7D636B0-F1CC-2FE1-2E68-CFD8106B3FDD}"/>
              </a:ext>
            </a:extLst>
          </p:cNvPr>
          <p:cNvSpPr txBox="1"/>
          <p:nvPr/>
        </p:nvSpPr>
        <p:spPr>
          <a:xfrm>
            <a:off x="806579" y="5141288"/>
            <a:ext cx="10576200" cy="923330"/>
          </a:xfrm>
          <a:prstGeom prst="rect">
            <a:avLst/>
          </a:prstGeom>
          <a:noFill/>
        </p:spPr>
        <p:txBody>
          <a:bodyPr wrap="square">
            <a:spAutoFit/>
          </a:bodyPr>
          <a:lstStyle/>
          <a:p>
            <a:pPr eaLnBrk="1" fontAlgn="auto" hangingPunct="1">
              <a:spcBef>
                <a:spcPts val="0"/>
              </a:spcBef>
              <a:spcAft>
                <a:spcPts val="0"/>
              </a:spcAft>
            </a:pPr>
            <a:r>
              <a:rPr lang="ja-JP" altLang="en-US" dirty="0">
                <a:solidFill>
                  <a:srgbClr val="545454"/>
                </a:solidFill>
                <a:latin typeface="メイリオ" panose="020B0604030504040204" pitchFamily="50" charset="-128"/>
                <a:ea typeface="メイリオ" panose="020B0604030504040204" pitchFamily="50" charset="-128"/>
              </a:rPr>
              <a:t>掲載日に訪問したユーザーの</a:t>
            </a:r>
            <a:r>
              <a:rPr lang="en-US" altLang="ja-JP" dirty="0">
                <a:solidFill>
                  <a:srgbClr val="545454"/>
                </a:solidFill>
                <a:latin typeface="メイリオ" panose="020B0604030504040204" pitchFamily="50" charset="-128"/>
                <a:ea typeface="メイリオ" panose="020B0604030504040204" pitchFamily="50" charset="-128"/>
              </a:rPr>
              <a:t>SP</a:t>
            </a:r>
            <a:r>
              <a:rPr lang="ja-JP" altLang="en-US" dirty="0">
                <a:solidFill>
                  <a:srgbClr val="545454"/>
                </a:solidFill>
                <a:latin typeface="メイリオ" panose="020B0604030504040204" pitchFamily="50" charset="-128"/>
                <a:ea typeface="メイリオ" panose="020B0604030504040204" pitchFamily="50" charset="-128"/>
              </a:rPr>
              <a:t>（ウェブ・アプリ）または</a:t>
            </a:r>
            <a:r>
              <a:rPr lang="en-US" altLang="ja-JP" dirty="0">
                <a:solidFill>
                  <a:srgbClr val="545454"/>
                </a:solidFill>
                <a:latin typeface="メイリオ" panose="020B0604030504040204" pitchFamily="50" charset="-128"/>
                <a:ea typeface="メイリオ" panose="020B0604030504040204" pitchFamily="50" charset="-128"/>
              </a:rPr>
              <a:t>PC</a:t>
            </a:r>
            <a:r>
              <a:rPr lang="ja-JP" altLang="en-US" dirty="0">
                <a:solidFill>
                  <a:srgbClr val="545454"/>
                </a:solidFill>
                <a:latin typeface="メイリオ" panose="020B0604030504040204" pitchFamily="50" charset="-128"/>
                <a:ea typeface="メイリオ" panose="020B0604030504040204" pitchFamily="50" charset="-128"/>
              </a:rPr>
              <a:t>どちらかの初回訪問時に</a:t>
            </a:r>
            <a:endParaRPr lang="en-US" altLang="ja-JP"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en-US" altLang="ja-JP" dirty="0">
                <a:solidFill>
                  <a:srgbClr val="545454"/>
                </a:solidFill>
                <a:latin typeface="メイリオ" panose="020B0604030504040204" pitchFamily="50" charset="-128"/>
                <a:ea typeface="メイリオ" panose="020B0604030504040204" pitchFamily="50" charset="-128"/>
              </a:rPr>
              <a:t>100</a:t>
            </a:r>
            <a:r>
              <a:rPr lang="ja-JP" altLang="en-US" dirty="0">
                <a:solidFill>
                  <a:srgbClr val="545454"/>
                </a:solidFill>
                <a:latin typeface="メイリオ" panose="020B0604030504040204" pitchFamily="50" charset="-128"/>
                <a:ea typeface="メイリオ" panose="020B0604030504040204" pitchFamily="50" charset="-128"/>
              </a:rPr>
              <a:t>％掲出するため、</a:t>
            </a:r>
            <a:r>
              <a:rPr lang="en-US" altLang="ja-JP" dirty="0">
                <a:solidFill>
                  <a:srgbClr val="545454"/>
                </a:solidFill>
                <a:latin typeface="メイリオ" panose="020B0604030504040204" pitchFamily="50" charset="-128"/>
                <a:ea typeface="メイリオ" panose="020B0604030504040204" pitchFamily="50" charset="-128"/>
              </a:rPr>
              <a:t>LINE</a:t>
            </a:r>
            <a:r>
              <a:rPr lang="ja-JP" altLang="en-US" dirty="0">
                <a:solidFill>
                  <a:srgbClr val="545454"/>
                </a:solidFill>
                <a:latin typeface="メイリオ" panose="020B0604030504040204" pitchFamily="50" charset="-128"/>
                <a:ea typeface="メイリオ" panose="020B0604030504040204" pitchFamily="50" charset="-128"/>
              </a:rPr>
              <a:t>ヤフー広告としてリーチが最大になります。</a:t>
            </a:r>
            <a:endParaRPr lang="en-US" altLang="ja-JP"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dirty="0">
                <a:solidFill>
                  <a:srgbClr val="545454"/>
                </a:solidFill>
                <a:latin typeface="メイリオ" panose="020B0604030504040204" pitchFamily="50" charset="-128"/>
                <a:ea typeface="メイリオ" panose="020B0604030504040204" pitchFamily="50" charset="-128"/>
              </a:rPr>
              <a:t>幅広い層にリーチしたい場合におすすめです。</a:t>
            </a:r>
            <a:endParaRPr lang="en-US" altLang="ja-JP" dirty="0">
              <a:solidFill>
                <a:srgbClr val="545454"/>
              </a:solidFill>
              <a:latin typeface="メイリオ" panose="020B0604030504040204" pitchFamily="50" charset="-128"/>
              <a:ea typeface="メイリオ" panose="020B0604030504040204" pitchFamily="50" charset="-128"/>
            </a:endParaRPr>
          </a:p>
        </p:txBody>
      </p:sp>
      <p:sp>
        <p:nvSpPr>
          <p:cNvPr id="26" name="テキスト ボックス 25">
            <a:extLst>
              <a:ext uri="{FF2B5EF4-FFF2-40B4-BE49-F238E27FC236}">
                <a16:creationId xmlns:a16="http://schemas.microsoft.com/office/drawing/2014/main" id="{AA87A1C1-F23E-B718-5EED-66320D32C244}"/>
              </a:ext>
            </a:extLst>
          </p:cNvPr>
          <p:cNvSpPr txBox="1"/>
          <p:nvPr/>
        </p:nvSpPr>
        <p:spPr>
          <a:xfrm>
            <a:off x="1560243" y="2449890"/>
            <a:ext cx="3446874" cy="584775"/>
          </a:xfrm>
          <a:prstGeom prst="rect">
            <a:avLst/>
          </a:prstGeom>
          <a:noFill/>
        </p:spPr>
        <p:txBody>
          <a:bodyPr wrap="square">
            <a:spAutoFit/>
          </a:bodyPr>
          <a:lstStyle/>
          <a:p>
            <a:pPr algn="ctr" eaLnBrk="1" fontAlgn="auto" hangingPunct="1">
              <a:spcBef>
                <a:spcPts val="0"/>
              </a:spcBef>
              <a:spcAft>
                <a:spcPts val="0"/>
              </a:spcAft>
            </a:pPr>
            <a:r>
              <a:rPr lang="en-US" altLang="ja-JP" sz="1600" dirty="0">
                <a:solidFill>
                  <a:srgbClr val="545454"/>
                </a:solidFill>
                <a:latin typeface="メイリオ" panose="020B0604030504040204" pitchFamily="50" charset="-128"/>
                <a:ea typeface="メイリオ" panose="020B0604030504040204" pitchFamily="50" charset="-128"/>
              </a:rPr>
              <a:t>SP</a:t>
            </a:r>
            <a:r>
              <a:rPr lang="ja-JP" altLang="en-US" sz="1600" dirty="0">
                <a:solidFill>
                  <a:srgbClr val="545454"/>
                </a:solidFill>
                <a:latin typeface="メイリオ" panose="020B0604030504040204" pitchFamily="50" charset="-128"/>
                <a:ea typeface="メイリオ" panose="020B0604030504040204" pitchFamily="50" charset="-128"/>
              </a:rPr>
              <a:t>・</a:t>
            </a:r>
            <a:r>
              <a:rPr lang="en-US" altLang="ja-JP" sz="1600" dirty="0">
                <a:solidFill>
                  <a:srgbClr val="545454"/>
                </a:solidFill>
                <a:latin typeface="メイリオ" panose="020B0604030504040204" pitchFamily="50" charset="-128"/>
                <a:ea typeface="メイリオ" panose="020B0604030504040204" pitchFamily="50" charset="-128"/>
              </a:rPr>
              <a:t>PC</a:t>
            </a:r>
            <a:r>
              <a:rPr lang="ja-JP" altLang="en-US" sz="1600" dirty="0">
                <a:solidFill>
                  <a:srgbClr val="545454"/>
                </a:solidFill>
                <a:latin typeface="メイリオ" panose="020B0604030504040204" pitchFamily="50" charset="-128"/>
                <a:ea typeface="メイリオ" panose="020B0604030504040204" pitchFamily="50" charset="-128"/>
              </a:rPr>
              <a:t>いずれかの</a:t>
            </a:r>
            <a:endParaRPr lang="en-US" altLang="ja-JP" sz="1600" dirty="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ja-JP" altLang="en-US" sz="1600" dirty="0">
                <a:solidFill>
                  <a:srgbClr val="545454"/>
                </a:solidFill>
                <a:latin typeface="メイリオ" panose="020B0604030504040204" pitchFamily="50" charset="-128"/>
                <a:ea typeface="メイリオ" panose="020B0604030504040204" pitchFamily="50" charset="-128"/>
              </a:rPr>
              <a:t>初回訪問時に</a:t>
            </a:r>
            <a:r>
              <a:rPr lang="en-US" altLang="ja-JP" sz="1600" dirty="0">
                <a:solidFill>
                  <a:srgbClr val="545454"/>
                </a:solidFill>
                <a:latin typeface="メイリオ" panose="020B0604030504040204" pitchFamily="50" charset="-128"/>
                <a:ea typeface="メイリオ" panose="020B0604030504040204" pitchFamily="50" charset="-128"/>
              </a:rPr>
              <a:t>1</a:t>
            </a:r>
            <a:r>
              <a:rPr lang="ja-JP" altLang="en-US" sz="1600" dirty="0">
                <a:solidFill>
                  <a:srgbClr val="545454"/>
                </a:solidFill>
                <a:latin typeface="メイリオ" panose="020B0604030504040204" pitchFamily="50" charset="-128"/>
                <a:ea typeface="メイリオ" panose="020B0604030504040204" pitchFamily="50" charset="-128"/>
              </a:rPr>
              <a:t>回表示</a:t>
            </a:r>
            <a:endParaRPr lang="en-US" altLang="ja-JP" sz="1600" dirty="0">
              <a:solidFill>
                <a:srgbClr val="545454"/>
              </a:solidFill>
              <a:latin typeface="メイリオ" panose="020B0604030504040204" pitchFamily="50" charset="-128"/>
              <a:ea typeface="メイリオ" panose="020B0604030504040204" pitchFamily="50" charset="-128"/>
            </a:endParaRPr>
          </a:p>
        </p:txBody>
      </p:sp>
      <p:sp>
        <p:nvSpPr>
          <p:cNvPr id="5" name="片側の 2 つの角を丸めた四角形 26">
            <a:extLst>
              <a:ext uri="{FF2B5EF4-FFF2-40B4-BE49-F238E27FC236}">
                <a16:creationId xmlns:a16="http://schemas.microsoft.com/office/drawing/2014/main" id="{FB16EC1F-2E96-ABDD-A6AA-8DA1334BC4CD}"/>
              </a:ext>
            </a:extLst>
          </p:cNvPr>
          <p:cNvSpPr/>
          <p:nvPr/>
        </p:nvSpPr>
        <p:spPr>
          <a:xfrm>
            <a:off x="3132073" y="1208879"/>
            <a:ext cx="8370077" cy="601299"/>
          </a:xfrm>
          <a:prstGeom prst="round2SameRect">
            <a:avLst>
              <a:gd name="adj1" fmla="val 0"/>
              <a:gd name="adj2" fmla="val 0"/>
            </a:avLst>
          </a:prstGeom>
          <a:solidFill>
            <a:schemeClr val="bg1"/>
          </a:solidFill>
          <a:ln w="19050" cap="flat" cmpd="sng" algn="ctr">
            <a:solidFill>
              <a:srgbClr val="002060"/>
            </a:solid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b="1" i="0" u="none" strike="noStrike" kern="0" cap="none" spc="0" normalizeH="0" baseline="0" noProof="0" dirty="0">
                <a:ln>
                  <a:noFill/>
                </a:ln>
                <a:effectLst/>
                <a:uLnTx/>
                <a:uFillTx/>
                <a:latin typeface="メイリオ" panose="020B0604030504040204" pitchFamily="50" charset="-128"/>
                <a:ea typeface="メイリオ" panose="020B0604030504040204" pitchFamily="50" charset="-128"/>
              </a:rPr>
              <a:t>Yahoo! JAPAN</a:t>
            </a:r>
            <a:r>
              <a:rPr kumimoji="0" lang="ja-JP" altLang="en-US" b="1" i="0" u="none" strike="noStrike" kern="0" cap="none" spc="0" normalizeH="0" baseline="0" noProof="0" dirty="0">
                <a:ln>
                  <a:noFill/>
                </a:ln>
                <a:effectLst/>
                <a:uLnTx/>
                <a:uFillTx/>
                <a:latin typeface="メイリオ" panose="020B0604030504040204" pitchFamily="50" charset="-128"/>
                <a:ea typeface="メイリオ" panose="020B0604030504040204" pitchFamily="50" charset="-128"/>
              </a:rPr>
              <a:t>トップページ　トピックス</a:t>
            </a:r>
            <a:r>
              <a:rPr kumimoji="0" lang="en-US" altLang="ja-JP" b="1" i="0" u="none" strike="noStrike" kern="0" cap="none" spc="0" normalizeH="0" baseline="0" noProof="0" dirty="0">
                <a:ln>
                  <a:noFill/>
                </a:ln>
                <a:effectLst/>
                <a:uLnTx/>
                <a:uFillTx/>
                <a:latin typeface="メイリオ" panose="020B0604030504040204" pitchFamily="50" charset="-128"/>
                <a:ea typeface="メイリオ" panose="020B0604030504040204" pitchFamily="50" charset="-128"/>
              </a:rPr>
              <a:t>PR</a:t>
            </a:r>
            <a:r>
              <a:rPr kumimoji="0" lang="ja-JP" altLang="en-US" b="1" i="0" u="none" strike="noStrike" kern="0" cap="none" spc="0" normalizeH="0" baseline="0" noProof="0" dirty="0">
                <a:ln>
                  <a:noFill/>
                </a:ln>
                <a:effectLst/>
                <a:uLnTx/>
                <a:uFillTx/>
                <a:latin typeface="メイリオ" panose="020B0604030504040204" pitchFamily="50" charset="-128"/>
                <a:ea typeface="メイリオ" panose="020B0604030504040204" pitchFamily="50" charset="-128"/>
              </a:rPr>
              <a:t>　</a:t>
            </a:r>
            <a:r>
              <a:rPr kumimoji="0" lang="en-US" altLang="ja-JP"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MD</a:t>
            </a:r>
            <a:r>
              <a:rPr kumimoji="0" lang="ja-JP" altLang="en-US"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a:t>
            </a:r>
            <a:r>
              <a:rPr kumimoji="0" lang="en-US" altLang="ja-JP"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FQ1)</a:t>
            </a:r>
            <a:r>
              <a:rPr kumimoji="0" lang="ja-JP" altLang="en-US"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　月～金</a:t>
            </a:r>
          </a:p>
        </p:txBody>
      </p:sp>
      <p:graphicFrame>
        <p:nvGraphicFramePr>
          <p:cNvPr id="3" name="表 2">
            <a:extLst>
              <a:ext uri="{FF2B5EF4-FFF2-40B4-BE49-F238E27FC236}">
                <a16:creationId xmlns:a16="http://schemas.microsoft.com/office/drawing/2014/main" id="{CAB62CA1-7F23-AC0D-7EAB-57D43CCBCDD2}"/>
              </a:ext>
            </a:extLst>
          </p:cNvPr>
          <p:cNvGraphicFramePr>
            <a:graphicFrameLocks noGrp="1"/>
          </p:cNvGraphicFramePr>
          <p:nvPr/>
        </p:nvGraphicFramePr>
        <p:xfrm>
          <a:off x="6089689" y="2465422"/>
          <a:ext cx="5302414" cy="2595880"/>
        </p:xfrm>
        <a:graphic>
          <a:graphicData uri="http://schemas.openxmlformats.org/drawingml/2006/table">
            <a:tbl>
              <a:tblPr firstRow="1" bandRow="1">
                <a:tableStyleId>{5C22544A-7EE6-4342-B048-85BDC9FD1C3A}</a:tableStyleId>
              </a:tblPr>
              <a:tblGrid>
                <a:gridCol w="2651207">
                  <a:extLst>
                    <a:ext uri="{9D8B030D-6E8A-4147-A177-3AD203B41FA5}">
                      <a16:colId xmlns:a16="http://schemas.microsoft.com/office/drawing/2014/main" val="1121193122"/>
                    </a:ext>
                  </a:extLst>
                </a:gridCol>
                <a:gridCol w="2651207">
                  <a:extLst>
                    <a:ext uri="{9D8B030D-6E8A-4147-A177-3AD203B41FA5}">
                      <a16:colId xmlns:a16="http://schemas.microsoft.com/office/drawing/2014/main" val="1846385556"/>
                    </a:ext>
                  </a:extLst>
                </a:gridCol>
              </a:tblGrid>
              <a:tr h="370840">
                <a:tc>
                  <a:txBody>
                    <a:bodyPr/>
                    <a:lstStyle/>
                    <a:p>
                      <a:r>
                        <a:rPr kumimoji="1" lang="ja-JP" altLang="en-US" sz="1600" b="0" dirty="0">
                          <a:solidFill>
                            <a:schemeClr val="tx1"/>
                          </a:solidFill>
                          <a:latin typeface="+mn-ea"/>
                          <a:ea typeface="+mn-ea"/>
                        </a:rPr>
                        <a:t>価格</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b="0" dirty="0">
                          <a:solidFill>
                            <a:schemeClr val="tx1"/>
                          </a:solidFill>
                          <a:latin typeface="+mn-ea"/>
                          <a:ea typeface="+mn-ea"/>
                        </a:rPr>
                        <a:t>1,600</a:t>
                      </a:r>
                      <a:r>
                        <a:rPr kumimoji="1" lang="ja-JP" altLang="en-US" sz="1600" b="0" dirty="0">
                          <a:solidFill>
                            <a:schemeClr val="tx1"/>
                          </a:solidFill>
                          <a:latin typeface="+mn-ea"/>
                          <a:ea typeface="+mn-ea"/>
                        </a:rPr>
                        <a:t>万円</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557293342"/>
                  </a:ext>
                </a:extLst>
              </a:tr>
              <a:tr h="370840">
                <a:tc>
                  <a:txBody>
                    <a:bodyPr/>
                    <a:lstStyle/>
                    <a:p>
                      <a:r>
                        <a:rPr kumimoji="1" lang="ja-JP" altLang="en-US" sz="1600" dirty="0">
                          <a:latin typeface="+mn-ea"/>
                          <a:ea typeface="+mn-ea"/>
                        </a:rPr>
                        <a:t>想定掲載</a:t>
                      </a:r>
                      <a:r>
                        <a:rPr kumimoji="1" lang="en-US" altLang="ja-JP" sz="1600" dirty="0" err="1">
                          <a:latin typeface="+mn-ea"/>
                          <a:ea typeface="+mn-ea"/>
                        </a:rPr>
                        <a:t>vimps</a:t>
                      </a:r>
                      <a:endParaRPr kumimoji="1" lang="en-US" altLang="ja-JP"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dirty="0">
                          <a:latin typeface="+mn-ea"/>
                          <a:ea typeface="+mn-ea"/>
                        </a:rPr>
                        <a:t>2,700</a:t>
                      </a:r>
                      <a:r>
                        <a:rPr kumimoji="1" lang="ja-JP" altLang="en-US" sz="1600" dirty="0">
                          <a:latin typeface="+mn-ea"/>
                          <a:ea typeface="+mn-ea"/>
                        </a:rPr>
                        <a:t>万</a:t>
                      </a:r>
                      <a:r>
                        <a:rPr kumimoji="1" lang="en-US" altLang="ja-JP" sz="1600" dirty="0" err="1">
                          <a:latin typeface="+mn-ea"/>
                          <a:ea typeface="+mn-ea"/>
                        </a:rPr>
                        <a:t>vimps</a:t>
                      </a:r>
                      <a:endParaRPr kumimoji="1" lang="ja-JP" altLang="en-US"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259181706"/>
                  </a:ext>
                </a:extLst>
              </a:tr>
              <a:tr h="370840">
                <a:tc>
                  <a:txBody>
                    <a:bodyPr/>
                    <a:lstStyle/>
                    <a:p>
                      <a:r>
                        <a:rPr kumimoji="1" lang="ja-JP" altLang="en-US" sz="1600" dirty="0">
                          <a:latin typeface="+mn-ea"/>
                          <a:ea typeface="+mn-ea"/>
                        </a:rPr>
                        <a:t>想定</a:t>
                      </a:r>
                      <a:r>
                        <a:rPr kumimoji="1" lang="en-US" altLang="ja-JP" sz="1600" dirty="0" err="1">
                          <a:latin typeface="+mn-ea"/>
                          <a:ea typeface="+mn-ea"/>
                        </a:rPr>
                        <a:t>vCPM</a:t>
                      </a:r>
                      <a:endParaRPr kumimoji="1" lang="ja-JP" altLang="en-US"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dirty="0">
                          <a:latin typeface="+mn-ea"/>
                          <a:ea typeface="+mn-ea"/>
                        </a:rPr>
                        <a:t>593</a:t>
                      </a:r>
                      <a:r>
                        <a:rPr kumimoji="1" lang="ja-JP" altLang="en-US" sz="1600" dirty="0">
                          <a:latin typeface="+mn-ea"/>
                          <a:ea typeface="+mn-ea"/>
                        </a:rPr>
                        <a:t>円</a:t>
                      </a:r>
                      <a:endParaRPr kumimoji="1" lang="en-US" altLang="ja-JP"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434118622"/>
                  </a:ext>
                </a:extLst>
              </a:tr>
              <a:tr h="370840">
                <a:tc>
                  <a:txBody>
                    <a:bodyPr/>
                    <a:lstStyle/>
                    <a:p>
                      <a:r>
                        <a:rPr kumimoji="1" lang="ja-JP" altLang="en-US" sz="1600" dirty="0">
                          <a:latin typeface="+mn-ea"/>
                          <a:ea typeface="+mn-ea"/>
                        </a:rPr>
                        <a:t>想定リーチ数</a:t>
                      </a:r>
                      <a:endParaRPr kumimoji="1" lang="en-US" altLang="ja-JP"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dirty="0">
                          <a:latin typeface="+mn-ea"/>
                          <a:ea typeface="+mn-ea"/>
                        </a:rPr>
                        <a:t>2,700</a:t>
                      </a:r>
                      <a:r>
                        <a:rPr kumimoji="1" lang="ja-JP" altLang="en-US" sz="1600" dirty="0">
                          <a:latin typeface="+mn-ea"/>
                          <a:ea typeface="+mn-ea"/>
                        </a:rPr>
                        <a:t>万</a:t>
                      </a:r>
                      <a:r>
                        <a:rPr kumimoji="1" lang="en-US" altLang="ja-JP" sz="1600" dirty="0">
                          <a:latin typeface="+mn-ea"/>
                          <a:ea typeface="+mn-ea"/>
                        </a:rPr>
                        <a:t>v</a:t>
                      </a:r>
                      <a:r>
                        <a:rPr kumimoji="1" lang="ja-JP" altLang="en-US" sz="1600" dirty="0">
                          <a:latin typeface="+mn-ea"/>
                          <a:ea typeface="+mn-ea"/>
                        </a:rPr>
                        <a:t>リーチ</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068175609"/>
                  </a:ext>
                </a:extLst>
              </a:tr>
              <a:tr h="370840">
                <a:tc>
                  <a:txBody>
                    <a:bodyPr/>
                    <a:lstStyle/>
                    <a:p>
                      <a:r>
                        <a:rPr kumimoji="1" lang="ja-JP" altLang="en-US" sz="1600" dirty="0">
                          <a:latin typeface="+mn-ea"/>
                          <a:ea typeface="+mn-ea"/>
                        </a:rPr>
                        <a:t>想定リーチ単価</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dirty="0">
                          <a:latin typeface="+mn-ea"/>
                          <a:ea typeface="+mn-ea"/>
                        </a:rPr>
                        <a:t>0.59</a:t>
                      </a:r>
                      <a:r>
                        <a:rPr kumimoji="1" lang="ja-JP" altLang="en-US" sz="1600" dirty="0">
                          <a:latin typeface="+mn-ea"/>
                          <a:ea typeface="+mn-ea"/>
                        </a:rPr>
                        <a:t>円</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443646750"/>
                  </a:ext>
                </a:extLst>
              </a:tr>
              <a:tr h="370840">
                <a:tc>
                  <a:txBody>
                    <a:bodyPr/>
                    <a:lstStyle/>
                    <a:p>
                      <a:r>
                        <a:rPr kumimoji="1" lang="ja-JP" altLang="en-US" sz="1600" dirty="0">
                          <a:latin typeface="+mn-ea"/>
                          <a:ea typeface="+mn-ea"/>
                        </a:rPr>
                        <a:t>想定</a:t>
                      </a:r>
                      <a:r>
                        <a:rPr kumimoji="1" lang="en-US" altLang="ja-JP" sz="1600" dirty="0" err="1">
                          <a:latin typeface="+mn-ea"/>
                          <a:ea typeface="+mn-ea"/>
                        </a:rPr>
                        <a:t>vCTR</a:t>
                      </a:r>
                      <a:endParaRPr kumimoji="1" lang="ja-JP" altLang="en-US"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dirty="0">
                          <a:latin typeface="+mn-ea"/>
                          <a:ea typeface="+mn-ea"/>
                        </a:rPr>
                        <a:t>0.78</a:t>
                      </a:r>
                      <a:r>
                        <a:rPr kumimoji="1" lang="ja-JP" altLang="en-US" sz="1600" dirty="0">
                          <a:latin typeface="+mn-ea"/>
                          <a:ea typeface="+mn-ea"/>
                        </a:rPr>
                        <a:t>％　</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656649221"/>
                  </a:ext>
                </a:extLst>
              </a:tr>
              <a:tr h="370840">
                <a:tc>
                  <a:txBody>
                    <a:bodyPr/>
                    <a:lstStyle/>
                    <a:p>
                      <a:r>
                        <a:rPr kumimoji="1" lang="ja-JP" altLang="en-US" sz="1600" dirty="0">
                          <a:latin typeface="+mn-ea"/>
                          <a:ea typeface="+mn-ea"/>
                        </a:rPr>
                        <a:t>想定</a:t>
                      </a:r>
                      <a:r>
                        <a:rPr kumimoji="1" lang="en-US" altLang="ja-JP" sz="1600" dirty="0">
                          <a:latin typeface="+mn-ea"/>
                          <a:ea typeface="+mn-ea"/>
                        </a:rPr>
                        <a:t>CPC</a:t>
                      </a:r>
                      <a:endParaRPr kumimoji="1" lang="ja-JP" altLang="en-US" sz="1600" dirty="0">
                        <a:latin typeface="+mn-ea"/>
                        <a:ea typeface="+mn-ea"/>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kumimoji="1" lang="en-US" altLang="ja-JP" sz="1600" dirty="0">
                          <a:latin typeface="+mn-ea"/>
                          <a:ea typeface="+mn-ea"/>
                        </a:rPr>
                        <a:t>76</a:t>
                      </a:r>
                      <a:r>
                        <a:rPr kumimoji="1" lang="ja-JP" altLang="en-US" sz="1600" dirty="0">
                          <a:latin typeface="+mn-ea"/>
                          <a:ea typeface="+mn-ea"/>
                        </a:rPr>
                        <a:t>円　</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457387103"/>
                  </a:ext>
                </a:extLst>
              </a:tr>
            </a:tbl>
          </a:graphicData>
        </a:graphic>
      </p:graphicFrame>
      <p:sp>
        <p:nvSpPr>
          <p:cNvPr id="9" name="テキスト ボックス 8">
            <a:extLst>
              <a:ext uri="{FF2B5EF4-FFF2-40B4-BE49-F238E27FC236}">
                <a16:creationId xmlns:a16="http://schemas.microsoft.com/office/drawing/2014/main" id="{1950B233-28D2-1047-534D-E1655C370A6B}"/>
              </a:ext>
            </a:extLst>
          </p:cNvPr>
          <p:cNvSpPr txBox="1"/>
          <p:nvPr/>
        </p:nvSpPr>
        <p:spPr>
          <a:xfrm>
            <a:off x="5451230" y="6156951"/>
            <a:ext cx="6150753" cy="577081"/>
          </a:xfrm>
          <a:prstGeom prst="rect">
            <a:avLst/>
          </a:prstGeom>
          <a:noFill/>
        </p:spPr>
        <p:txBody>
          <a:bodyPr wrap="square">
            <a:spAutoFit/>
          </a:bodyPr>
          <a:lstStyle/>
          <a:p>
            <a:pPr eaLnBrk="1" fontAlgn="auto" hangingPunct="1">
              <a:spcBef>
                <a:spcPts val="0"/>
              </a:spcBef>
              <a:spcAft>
                <a:spcPts val="0"/>
              </a:spcAft>
            </a:pPr>
            <a:r>
              <a:rPr lang="en-US" altLang="ja-JP" sz="1050" dirty="0">
                <a:solidFill>
                  <a:srgbClr val="545454"/>
                </a:solidFill>
                <a:latin typeface="メイリオ" panose="020B0604030504040204" pitchFamily="50" charset="-128"/>
                <a:ea typeface="メイリオ" panose="020B0604030504040204" pitchFamily="50" charset="-128"/>
              </a:rPr>
              <a:t>※</a:t>
            </a:r>
            <a:r>
              <a:rPr lang="ja-JP" altLang="en-US" sz="1050" dirty="0">
                <a:solidFill>
                  <a:srgbClr val="545454"/>
                </a:solidFill>
                <a:latin typeface="メイリオ" panose="020B0604030504040204" pitchFamily="50" charset="-128"/>
                <a:ea typeface="メイリオ" panose="020B0604030504040204" pitchFamily="50" charset="-128"/>
              </a:rPr>
              <a:t>土日、祝日はスペックが異なります。詳細スペック、入稿規定などは下記資料をご確認ください。</a:t>
            </a:r>
            <a:endParaRPr lang="en-US" altLang="ja-JP" sz="105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1050" dirty="0">
                <a:solidFill>
                  <a:srgbClr val="545454"/>
                </a:solidFill>
                <a:latin typeface="メイリオ" panose="020B0604030504040204" pitchFamily="50" charset="-128"/>
                <a:ea typeface="メイリオ" panose="020B0604030504040204" pitchFamily="50" charset="-128"/>
              </a:rPr>
              <a:t>　詳細はセールスシートをご確認ください。</a:t>
            </a:r>
            <a:endParaRPr lang="en-US" altLang="ja-JP" sz="105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en-US" altLang="ja-JP" sz="1050" dirty="0">
                <a:solidFill>
                  <a:srgbClr val="545454"/>
                </a:solidFill>
                <a:latin typeface="メイリオ" panose="020B0604030504040204" pitchFamily="50" charset="-128"/>
                <a:ea typeface="メイリオ" panose="020B0604030504040204" pitchFamily="50" charset="-128"/>
              </a:rPr>
              <a:t>※</a:t>
            </a:r>
            <a:r>
              <a:rPr lang="ja-JP" altLang="en-US" sz="1050" dirty="0">
                <a:solidFill>
                  <a:srgbClr val="545454"/>
                </a:solidFill>
                <a:latin typeface="メイリオ" panose="020B0604030504040204" pitchFamily="50" charset="-128"/>
                <a:ea typeface="メイリオ" panose="020B0604030504040204" pitchFamily="50" charset="-128"/>
              </a:rPr>
              <a:t>広告スペックはあくまでも想定数値であり、確約するものではありません。</a:t>
            </a:r>
            <a:endParaRPr lang="en-US" altLang="ja-JP" sz="1050" dirty="0">
              <a:solidFill>
                <a:srgbClr val="545454"/>
              </a:solidFill>
              <a:latin typeface="メイリオ" panose="020B0604030504040204" pitchFamily="50" charset="-128"/>
              <a:ea typeface="メイリオ" panose="020B0604030504040204" pitchFamily="50" charset="-128"/>
            </a:endParaRPr>
          </a:p>
        </p:txBody>
      </p:sp>
      <p:grpSp>
        <p:nvGrpSpPr>
          <p:cNvPr id="13" name="グループ化 12">
            <a:extLst>
              <a:ext uri="{FF2B5EF4-FFF2-40B4-BE49-F238E27FC236}">
                <a16:creationId xmlns:a16="http://schemas.microsoft.com/office/drawing/2014/main" id="{AD8AF946-CEF7-1148-17C0-E84B61A80A05}"/>
              </a:ext>
            </a:extLst>
          </p:cNvPr>
          <p:cNvGrpSpPr/>
          <p:nvPr/>
        </p:nvGrpSpPr>
        <p:grpSpPr>
          <a:xfrm>
            <a:off x="4104242" y="3668104"/>
            <a:ext cx="1532629" cy="1145562"/>
            <a:chOff x="4057943" y="3443771"/>
            <a:chExt cx="1532629" cy="1145562"/>
          </a:xfrm>
        </p:grpSpPr>
        <p:pic>
          <p:nvPicPr>
            <p:cNvPr id="4" name="図 3">
              <a:extLst>
                <a:ext uri="{FF2B5EF4-FFF2-40B4-BE49-F238E27FC236}">
                  <a16:creationId xmlns:a16="http://schemas.microsoft.com/office/drawing/2014/main" id="{8B008A31-4FFE-C121-BD94-649802CDD039}"/>
                </a:ext>
              </a:extLst>
            </p:cNvPr>
            <p:cNvPicPr>
              <a:picLocks noChangeAspect="1"/>
            </p:cNvPicPr>
            <p:nvPr/>
          </p:nvPicPr>
          <p:blipFill>
            <a:blip r:embed="rId3"/>
            <a:srcRect/>
            <a:stretch/>
          </p:blipFill>
          <p:spPr>
            <a:xfrm>
              <a:off x="4765816" y="3466921"/>
              <a:ext cx="824756" cy="1122412"/>
            </a:xfrm>
            <a:prstGeom prst="rect">
              <a:avLst/>
            </a:prstGeom>
          </p:spPr>
        </p:pic>
        <p:pic>
          <p:nvPicPr>
            <p:cNvPr id="11" name="図 10" descr="アイコン&#10;&#10;中程度の精度で自動的に生成された説明">
              <a:extLst>
                <a:ext uri="{FF2B5EF4-FFF2-40B4-BE49-F238E27FC236}">
                  <a16:creationId xmlns:a16="http://schemas.microsoft.com/office/drawing/2014/main" id="{792A4DB1-FC5A-9070-A437-7C01E4D90F5D}"/>
                </a:ext>
              </a:extLst>
            </p:cNvPr>
            <p:cNvPicPr>
              <a:picLocks noChangeAspect="1"/>
            </p:cNvPicPr>
            <p:nvPr/>
          </p:nvPicPr>
          <p:blipFill>
            <a:blip r:embed="rId4"/>
            <a:srcRect b="7168"/>
            <a:stretch/>
          </p:blipFill>
          <p:spPr>
            <a:xfrm>
              <a:off x="4057943" y="3443771"/>
              <a:ext cx="783083" cy="1122412"/>
            </a:xfrm>
            <a:prstGeom prst="rect">
              <a:avLst/>
            </a:prstGeom>
          </p:spPr>
        </p:pic>
      </p:grpSp>
      <p:pic>
        <p:nvPicPr>
          <p:cNvPr id="12" name="図 11">
            <a:extLst>
              <a:ext uri="{FF2B5EF4-FFF2-40B4-BE49-F238E27FC236}">
                <a16:creationId xmlns:a16="http://schemas.microsoft.com/office/drawing/2014/main" id="{57FBEDEF-2EA6-D7CD-5DB3-705357C1FD6B}"/>
              </a:ext>
            </a:extLst>
          </p:cNvPr>
          <p:cNvPicPr>
            <a:picLocks noChangeAspect="1"/>
          </p:cNvPicPr>
          <p:nvPr/>
        </p:nvPicPr>
        <p:blipFill>
          <a:blip r:embed="rId5"/>
          <a:stretch>
            <a:fillRect/>
          </a:stretch>
        </p:blipFill>
        <p:spPr>
          <a:xfrm>
            <a:off x="1916050" y="3240890"/>
            <a:ext cx="1972446" cy="1572776"/>
          </a:xfrm>
          <a:prstGeom prst="rect">
            <a:avLst/>
          </a:prstGeom>
        </p:spPr>
      </p:pic>
      <p:pic>
        <p:nvPicPr>
          <p:cNvPr id="10" name="図 9"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C007B425-C58D-B5E5-7EE5-534BED93DE40}"/>
              </a:ext>
            </a:extLst>
          </p:cNvPr>
          <p:cNvPicPr>
            <a:picLocks noChangeAspect="1"/>
          </p:cNvPicPr>
          <p:nvPr/>
        </p:nvPicPr>
        <p:blipFill>
          <a:blip r:embed="rId6"/>
          <a:srcRect t="65199" b="25250"/>
          <a:stretch/>
        </p:blipFill>
        <p:spPr>
          <a:xfrm>
            <a:off x="1034011" y="3080832"/>
            <a:ext cx="1966455" cy="460021"/>
          </a:xfrm>
          <a:prstGeom prst="rect">
            <a:avLst/>
          </a:prstGeom>
          <a:ln>
            <a:solidFill>
              <a:schemeClr val="bg1">
                <a:lumMod val="75000"/>
              </a:schemeClr>
            </a:solidFill>
          </a:ln>
        </p:spPr>
      </p:pic>
      <p:sp>
        <p:nvSpPr>
          <p:cNvPr id="6" name="角丸四角形 25">
            <a:extLst>
              <a:ext uri="{FF2B5EF4-FFF2-40B4-BE49-F238E27FC236}">
                <a16:creationId xmlns:a16="http://schemas.microsoft.com/office/drawing/2014/main" id="{8A9B605E-AED4-E986-4DEA-E071729612DB}"/>
              </a:ext>
            </a:extLst>
          </p:cNvPr>
          <p:cNvSpPr/>
          <p:nvPr/>
        </p:nvSpPr>
        <p:spPr>
          <a:xfrm>
            <a:off x="755414" y="1972475"/>
            <a:ext cx="4952114" cy="364798"/>
          </a:xfrm>
          <a:prstGeom prst="roundRect">
            <a:avLst>
              <a:gd name="adj" fmla="val 50000"/>
            </a:avLst>
          </a:prstGeom>
          <a:no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gn="ctr">
              <a:lnSpc>
                <a:spcPct val="120000"/>
              </a:lnSpc>
            </a:pPr>
            <a:r>
              <a:rPr kumimoji="1" lang="ja-JP" altLang="en-US" sz="1600" b="1" dirty="0">
                <a:solidFill>
                  <a:schemeClr val="accent1"/>
                </a:solidFill>
                <a:latin typeface="Meiryo" panose="020B0604030504040204" pitchFamily="34" charset="-128"/>
                <a:ea typeface="Meiryo" panose="020B0604030504040204" pitchFamily="34" charset="-128"/>
              </a:rPr>
              <a:t>掲載イメージ</a:t>
            </a:r>
          </a:p>
        </p:txBody>
      </p:sp>
      <p:sp>
        <p:nvSpPr>
          <p:cNvPr id="8" name="角丸四角形 25">
            <a:extLst>
              <a:ext uri="{FF2B5EF4-FFF2-40B4-BE49-F238E27FC236}">
                <a16:creationId xmlns:a16="http://schemas.microsoft.com/office/drawing/2014/main" id="{8EEF6181-DD64-1B71-7E5D-126F103A9192}"/>
              </a:ext>
            </a:extLst>
          </p:cNvPr>
          <p:cNvSpPr/>
          <p:nvPr/>
        </p:nvSpPr>
        <p:spPr>
          <a:xfrm>
            <a:off x="5943436" y="1955401"/>
            <a:ext cx="5594920" cy="364798"/>
          </a:xfrm>
          <a:prstGeom prst="roundRect">
            <a:avLst>
              <a:gd name="adj" fmla="val 50000"/>
            </a:avLst>
          </a:prstGeom>
          <a:no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gn="ctr">
              <a:lnSpc>
                <a:spcPct val="120000"/>
              </a:lnSpc>
            </a:pPr>
            <a:r>
              <a:rPr kumimoji="1" lang="ja-JP" altLang="en-US" sz="1600" b="1" dirty="0">
                <a:solidFill>
                  <a:schemeClr val="accent1"/>
                </a:solidFill>
                <a:latin typeface="Meiryo" panose="020B0604030504040204" pitchFamily="34" charset="-128"/>
                <a:ea typeface="Meiryo" panose="020B0604030504040204" pitchFamily="34" charset="-128"/>
              </a:rPr>
              <a:t>商品スペック</a:t>
            </a:r>
          </a:p>
        </p:txBody>
      </p:sp>
      <p:pic>
        <p:nvPicPr>
          <p:cNvPr id="7" name="図 6">
            <a:extLst>
              <a:ext uri="{FF2B5EF4-FFF2-40B4-BE49-F238E27FC236}">
                <a16:creationId xmlns:a16="http://schemas.microsoft.com/office/drawing/2014/main" id="{2B997D7D-F175-5B23-214B-5829D5B73736}"/>
              </a:ext>
            </a:extLst>
          </p:cNvPr>
          <p:cNvPicPr>
            <a:picLocks noChangeAspect="1"/>
          </p:cNvPicPr>
          <p:nvPr/>
        </p:nvPicPr>
        <p:blipFill>
          <a:blip r:embed="rId7"/>
          <a:stretch>
            <a:fillRect/>
          </a:stretch>
        </p:blipFill>
        <p:spPr>
          <a:xfrm>
            <a:off x="1264503" y="1304981"/>
            <a:ext cx="230424" cy="397595"/>
          </a:xfrm>
          <a:prstGeom prst="rect">
            <a:avLst/>
          </a:prstGeom>
        </p:spPr>
      </p:pic>
      <p:pic>
        <p:nvPicPr>
          <p:cNvPr id="14" name="図 13">
            <a:extLst>
              <a:ext uri="{FF2B5EF4-FFF2-40B4-BE49-F238E27FC236}">
                <a16:creationId xmlns:a16="http://schemas.microsoft.com/office/drawing/2014/main" id="{A4B3E8EA-5DB0-BECD-F0C2-C954065D5928}"/>
              </a:ext>
            </a:extLst>
          </p:cNvPr>
          <p:cNvPicPr>
            <a:picLocks noChangeAspect="1"/>
          </p:cNvPicPr>
          <p:nvPr/>
        </p:nvPicPr>
        <p:blipFill>
          <a:blip r:embed="rId8"/>
          <a:srcRect/>
          <a:stretch/>
        </p:blipFill>
        <p:spPr>
          <a:xfrm>
            <a:off x="806579" y="1337129"/>
            <a:ext cx="406759" cy="364193"/>
          </a:xfrm>
          <a:prstGeom prst="rect">
            <a:avLst/>
          </a:prstGeom>
        </p:spPr>
      </p:pic>
    </p:spTree>
    <p:extLst>
      <p:ext uri="{BB962C8B-B14F-4D97-AF65-F5344CB8AC3E}">
        <p14:creationId xmlns:p14="http://schemas.microsoft.com/office/powerpoint/2010/main" val="195101660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CBCレイアウト">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BCレイアウト（広告主・代理店限定）">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CBCレイアウト（社外秘）">
  <a:themeElements>
    <a:clrScheme name="MSCフォーマット">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601</TotalTime>
  <Words>1814</Words>
  <Application>Microsoft Office PowerPoint</Application>
  <PresentationFormat>ワイド画面</PresentationFormat>
  <Paragraphs>229</Paragraphs>
  <Slides>13</Slides>
  <Notes>2</Notes>
  <HiddenSlides>0</HiddenSlides>
  <MMClips>0</MMClips>
  <ScaleCrop>false</ScaleCrop>
  <HeadingPairs>
    <vt:vector size="8" baseType="variant">
      <vt:variant>
        <vt:lpstr>使用されているフォント</vt:lpstr>
      </vt:variant>
      <vt:variant>
        <vt:i4>5</vt:i4>
      </vt:variant>
      <vt:variant>
        <vt:lpstr>テーマ</vt:lpstr>
      </vt:variant>
      <vt:variant>
        <vt:i4>3</vt:i4>
      </vt:variant>
      <vt:variant>
        <vt:lpstr>埋め込まれた OLE サーバー</vt:lpstr>
      </vt:variant>
      <vt:variant>
        <vt:i4>1</vt:i4>
      </vt:variant>
      <vt:variant>
        <vt:lpstr>スライド タイトル</vt:lpstr>
      </vt:variant>
      <vt:variant>
        <vt:i4>13</vt:i4>
      </vt:variant>
    </vt:vector>
  </HeadingPairs>
  <TitlesOfParts>
    <vt:vector size="22" baseType="lpstr">
      <vt:lpstr>Meiryo</vt:lpstr>
      <vt:lpstr>Meiryo</vt:lpstr>
      <vt:lpstr>游ゴシック</vt:lpstr>
      <vt:lpstr>Arial</vt:lpstr>
      <vt:lpstr>Calibri</vt:lpstr>
      <vt:lpstr>CBCレイアウト</vt:lpstr>
      <vt:lpstr>CBCレイアウト（広告主・代理店限定）</vt:lpstr>
      <vt:lpstr>CBCレイアウト（社外秘）</vt:lpstr>
      <vt:lpstr>think-cellスライド</vt:lpstr>
      <vt:lpstr>PowerPoint プレゼンテーション</vt:lpstr>
      <vt:lpstr>特別割引のご案内</vt:lpstr>
      <vt:lpstr>新規広告主様割引</vt:lpstr>
      <vt:lpstr>早期予約割引</vt:lpstr>
      <vt:lpstr>トピックスPR &amp; Yahoo!ニュース タイアップパッケージ</vt:lpstr>
      <vt:lpstr>予約及び割引方法</vt:lpstr>
      <vt:lpstr>Yahoo! JAPANトップページ　トピックスPR　商品概要</vt:lpstr>
      <vt:lpstr>Yahoo! JAPANトップページ　トピックスPR　使い分け方法</vt:lpstr>
      <vt:lpstr>Yahoo! JAPANトップページ　トピックスPR　MD（FQ1)　月～金</vt:lpstr>
      <vt:lpstr>Yahoo! JAPANトップページ　トピックスPR　SP（オールリーチ） </vt:lpstr>
      <vt:lpstr>Yahoo! JAPANトップページ　トピックスPR　PC（FQ4）　月～金</vt:lpstr>
      <vt:lpstr>トピックスPRで期待できる効果</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櫻井 英昭</cp:lastModifiedBy>
  <cp:revision>84</cp:revision>
  <dcterms:created xsi:type="dcterms:W3CDTF">2024-07-26T04:17:15Z</dcterms:created>
  <dcterms:modified xsi:type="dcterms:W3CDTF">2026-01-26T06:35:36Z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2025-01-24T06:11:04Z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6b361219-ec79-46f8-93ac-a090e6a7189c</vt:lpwstr>
  </property>
  <property fmtid="{D5CDD505-2E9C-101B-9397-08002B2CF9AE}" pid="8" name="MSIP_Label_defa4170-0d19-0005-0004-bc88714345d2_ContentBits">
    <vt:lpwstr>0</vt:lpwstr>
  </property>
</Properties>
</file>